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20"/>
  </p:notesMasterIdLst>
  <p:sldIdLst>
    <p:sldId id="266" r:id="rId2"/>
    <p:sldId id="271" r:id="rId3"/>
    <p:sldId id="268" r:id="rId4"/>
    <p:sldId id="281" r:id="rId5"/>
    <p:sldId id="279" r:id="rId6"/>
    <p:sldId id="280" r:id="rId7"/>
    <p:sldId id="269" r:id="rId8"/>
    <p:sldId id="274" r:id="rId9"/>
    <p:sldId id="282" r:id="rId10"/>
    <p:sldId id="275" r:id="rId11"/>
    <p:sldId id="259" r:id="rId12"/>
    <p:sldId id="276" r:id="rId13"/>
    <p:sldId id="277" r:id="rId14"/>
    <p:sldId id="283" r:id="rId15"/>
    <p:sldId id="257" r:id="rId16"/>
    <p:sldId id="265" r:id="rId17"/>
    <p:sldId id="278" r:id="rId18"/>
    <p:sldId id="267"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79" autoAdjust="0"/>
    <p:restoredTop sz="93817" autoAdjust="0"/>
  </p:normalViewPr>
  <p:slideViewPr>
    <p:cSldViewPr snapToGrid="0">
      <p:cViewPr varScale="1">
        <p:scale>
          <a:sx n="104" d="100"/>
          <a:sy n="104" d="100"/>
        </p:scale>
        <p:origin x="624" y="96"/>
      </p:cViewPr>
      <p:guideLst/>
    </p:cSldViewPr>
  </p:slideViewPr>
  <p:notesTextViewPr>
    <p:cViewPr>
      <p:scale>
        <a:sx n="1" d="1"/>
        <a:sy n="1" d="1"/>
      </p:scale>
      <p:origin x="0" y="0"/>
    </p:cViewPr>
  </p:notesTextViewPr>
  <p:notesViewPr>
    <p:cSldViewPr snapToGrid="0">
      <p:cViewPr varScale="1">
        <p:scale>
          <a:sx n="80" d="100"/>
          <a:sy n="80" d="100"/>
        </p:scale>
        <p:origin x="199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A6D49A-B104-4B37-AFAA-42F1C2BEBD3F}" type="datetimeFigureOut">
              <a:rPr lang="en-US" smtClean="0"/>
              <a:t>4/16/2020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754C9B-B635-4C68-A0CA-093A49503A58}" type="slidenum">
              <a:rPr lang="en-US" smtClean="0"/>
              <a:t>‹#›</a:t>
            </a:fld>
            <a:endParaRPr lang="en-US"/>
          </a:p>
        </p:txBody>
      </p:sp>
    </p:spTree>
    <p:extLst>
      <p:ext uri="{BB962C8B-B14F-4D97-AF65-F5344CB8AC3E}">
        <p14:creationId xmlns:p14="http://schemas.microsoft.com/office/powerpoint/2010/main" val="1074055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754C9B-B635-4C68-A0CA-093A49503A58}" type="slidenum">
              <a:rPr lang="en-US" smtClean="0"/>
              <a:t>3</a:t>
            </a:fld>
            <a:endParaRPr lang="en-US"/>
          </a:p>
        </p:txBody>
      </p:sp>
    </p:spTree>
    <p:extLst>
      <p:ext uri="{BB962C8B-B14F-4D97-AF65-F5344CB8AC3E}">
        <p14:creationId xmlns:p14="http://schemas.microsoft.com/office/powerpoint/2010/main" val="1409003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754C9B-B635-4C68-A0CA-093A49503A58}" type="slidenum">
              <a:rPr lang="en-US" smtClean="0"/>
              <a:t>5</a:t>
            </a:fld>
            <a:endParaRPr lang="en-US"/>
          </a:p>
        </p:txBody>
      </p:sp>
    </p:spTree>
    <p:extLst>
      <p:ext uri="{BB962C8B-B14F-4D97-AF65-F5344CB8AC3E}">
        <p14:creationId xmlns:p14="http://schemas.microsoft.com/office/powerpoint/2010/main" val="3337138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754C9B-B635-4C68-A0CA-093A49503A58}" type="slidenum">
              <a:rPr lang="en-US" smtClean="0"/>
              <a:t>6</a:t>
            </a:fld>
            <a:endParaRPr lang="en-US"/>
          </a:p>
        </p:txBody>
      </p:sp>
    </p:spTree>
    <p:extLst>
      <p:ext uri="{BB962C8B-B14F-4D97-AF65-F5344CB8AC3E}">
        <p14:creationId xmlns:p14="http://schemas.microsoft.com/office/powerpoint/2010/main" val="30537572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680322" y="2733709"/>
            <a:ext cx="8144134" cy="1373070"/>
          </a:xfrm>
        </p:spPr>
        <p:txBody>
          <a:bodyPr anchor="b">
            <a:noAutofit/>
          </a:bodyPr>
          <a:lstStyle>
            <a:lvl1pPr algn="r">
              <a:defRPr sz="5400">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199927" y="5936187"/>
            <a:ext cx="2743200" cy="365125"/>
          </a:xfrm>
          <a:prstGeom prst="rect">
            <a:avLst/>
          </a:prstGeom>
        </p:spPr>
        <p:txBody>
          <a:bodyPr/>
          <a:lstStyle/>
          <a:p>
            <a:fld id="{A88B6750-BB0A-48D4-8B3A-FB01707E0334}" type="datetime1">
              <a:rPr lang="en-US" smtClean="0"/>
              <a:t>4/16/2020</a:t>
            </a:fld>
            <a:endParaRPr lang="en-US" dirty="0"/>
          </a:p>
        </p:txBody>
      </p:sp>
      <p:sp>
        <p:nvSpPr>
          <p:cNvPr id="5" name="Footer Placeholder 4"/>
          <p:cNvSpPr>
            <a:spLocks noGrp="1"/>
          </p:cNvSpPr>
          <p:nvPr>
            <p:ph type="ftr" sz="quarter" idx="11"/>
          </p:nvPr>
        </p:nvSpPr>
        <p:spPr>
          <a:xfrm>
            <a:off x="1329267" y="5936188"/>
            <a:ext cx="687066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80321" y="5936186"/>
            <a:ext cx="648946" cy="373137"/>
          </a:xfrm>
          <a:prstGeom prst="rect">
            <a:avLst/>
          </a:prstGeom>
        </p:spPr>
        <p:txBody>
          <a:bodyPr/>
          <a:lstStyle>
            <a:lvl1pPr>
              <a:defRPr sz="1800"/>
            </a:lvl1pPr>
          </a:lstStyle>
          <a:p>
            <a:fld id="{6D22F896-40B5-4ADD-8801-0D06FADFA095}" type="slidenum">
              <a:rPr lang="en-US" smtClean="0"/>
              <a:pPr/>
              <a:t>‹#›</a:t>
            </a:fld>
            <a:endParaRPr lang="en-US" dirty="0"/>
          </a:p>
        </p:txBody>
      </p:sp>
      <p:pic>
        <p:nvPicPr>
          <p:cNvPr id="11" name="Picture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370854" y="2945759"/>
            <a:ext cx="2541746" cy="931974"/>
          </a:xfrm>
          <a:prstGeom prst="rect">
            <a:avLst/>
          </a:prstGeom>
        </p:spPr>
      </p:pic>
    </p:spTree>
    <p:extLst>
      <p:ext uri="{BB962C8B-B14F-4D97-AF65-F5344CB8AC3E}">
        <p14:creationId xmlns:p14="http://schemas.microsoft.com/office/powerpoint/2010/main" val="591692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2" name="Date Placeholder 3"/>
          <p:cNvSpPr>
            <a:spLocks noGrp="1"/>
          </p:cNvSpPr>
          <p:nvPr>
            <p:ph type="dt" sz="half" idx="10"/>
          </p:nvPr>
        </p:nvSpPr>
        <p:spPr>
          <a:xfrm>
            <a:off x="8199927" y="5936187"/>
            <a:ext cx="2743200" cy="365125"/>
          </a:xfrm>
          <a:prstGeom prst="rect">
            <a:avLst/>
          </a:prstGeom>
        </p:spPr>
        <p:txBody>
          <a:bodyPr/>
          <a:lstStyle/>
          <a:p>
            <a:fld id="{7879A4EA-BD89-47A4-91D3-3C0BB1C77C3A}" type="datetime1">
              <a:rPr lang="en-US" smtClean="0"/>
              <a:t>4/16/2020</a:t>
            </a:fld>
            <a:endParaRPr lang="en-US" dirty="0"/>
          </a:p>
        </p:txBody>
      </p:sp>
      <p:sp>
        <p:nvSpPr>
          <p:cNvPr id="13" name="Footer Placeholder 4"/>
          <p:cNvSpPr>
            <a:spLocks noGrp="1"/>
          </p:cNvSpPr>
          <p:nvPr>
            <p:ph type="ftr" sz="quarter" idx="11"/>
          </p:nvPr>
        </p:nvSpPr>
        <p:spPr>
          <a:xfrm>
            <a:off x="1329267" y="5936188"/>
            <a:ext cx="6870660" cy="365125"/>
          </a:xfrm>
          <a:prstGeom prst="rect">
            <a:avLst/>
          </a:prstGeom>
        </p:spPr>
        <p:txBody>
          <a:bodyPr/>
          <a:lstStyle/>
          <a:p>
            <a:endParaRPr lang="en-US" dirty="0"/>
          </a:p>
        </p:txBody>
      </p:sp>
      <p:sp>
        <p:nvSpPr>
          <p:cNvPr id="14" name="Slide Number Placeholder 5"/>
          <p:cNvSpPr txBox="1">
            <a:spLocks/>
          </p:cNvSpPr>
          <p:nvPr userDrawn="1"/>
        </p:nvSpPr>
        <p:spPr>
          <a:xfrm>
            <a:off x="680321" y="5936186"/>
            <a:ext cx="648946" cy="373137"/>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37332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solidFill>
                  <a:schemeClr val="bg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solidFill>
                  <a:schemeClr val="tx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bg2"/>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bg2"/>
                </a:solidFill>
                <a:effectLst/>
              </a:rPr>
              <a:t>”</a:t>
            </a:r>
          </a:p>
        </p:txBody>
      </p:sp>
      <p:pic>
        <p:nvPicPr>
          <p:cNvPr id="18" name="Picture 17"/>
          <p:cNvPicPr>
            <a:picLocks noChangeAspect="1"/>
          </p:cNvPicPr>
          <p:nvPr/>
        </p:nvPicPr>
        <p:blipFill rotWithShape="1">
          <a:blip r:embed="rId4">
            <a:extLst>
              <a:ext uri="{28A0092B-C50C-407E-A947-70E740481C1C}">
                <a14:useLocalDpi xmlns:a14="http://schemas.microsoft.com/office/drawing/2010/main" val="0"/>
              </a:ext>
            </a:extLst>
          </a:blip>
          <a:srcRect r="57706"/>
          <a:stretch/>
        </p:blipFill>
        <p:spPr>
          <a:xfrm>
            <a:off x="10897946" y="4874825"/>
            <a:ext cx="1057834" cy="917091"/>
          </a:xfrm>
          <a:prstGeom prst="rect">
            <a:avLst/>
          </a:prstGeom>
        </p:spPr>
      </p:pic>
      <p:sp>
        <p:nvSpPr>
          <p:cNvPr id="19" name="Date Placeholder 3"/>
          <p:cNvSpPr>
            <a:spLocks noGrp="1"/>
          </p:cNvSpPr>
          <p:nvPr>
            <p:ph type="dt" sz="half" idx="10"/>
          </p:nvPr>
        </p:nvSpPr>
        <p:spPr>
          <a:xfrm>
            <a:off x="8199927" y="5936187"/>
            <a:ext cx="2743200" cy="365125"/>
          </a:xfrm>
          <a:prstGeom prst="rect">
            <a:avLst/>
          </a:prstGeom>
        </p:spPr>
        <p:txBody>
          <a:bodyPr/>
          <a:lstStyle/>
          <a:p>
            <a:fld id="{83B61125-71B8-4DF1-B5BF-A006AF7DDB80}" type="datetime1">
              <a:rPr lang="en-US" smtClean="0"/>
              <a:t>4/16/2020</a:t>
            </a:fld>
            <a:endParaRPr lang="en-US" dirty="0"/>
          </a:p>
        </p:txBody>
      </p:sp>
      <p:sp>
        <p:nvSpPr>
          <p:cNvPr id="20" name="Footer Placeholder 4"/>
          <p:cNvSpPr>
            <a:spLocks noGrp="1"/>
          </p:cNvSpPr>
          <p:nvPr>
            <p:ph type="ftr" sz="quarter" idx="11"/>
          </p:nvPr>
        </p:nvSpPr>
        <p:spPr>
          <a:xfrm>
            <a:off x="1329267" y="5936188"/>
            <a:ext cx="6870660" cy="365125"/>
          </a:xfrm>
          <a:prstGeom prst="rect">
            <a:avLst/>
          </a:prstGeom>
        </p:spPr>
        <p:txBody>
          <a:bodyPr/>
          <a:lstStyle/>
          <a:p>
            <a:endParaRPr lang="en-US" dirty="0"/>
          </a:p>
        </p:txBody>
      </p:sp>
      <p:sp>
        <p:nvSpPr>
          <p:cNvPr id="21" name="Slide Number Placeholder 5"/>
          <p:cNvSpPr>
            <a:spLocks noGrp="1"/>
          </p:cNvSpPr>
          <p:nvPr>
            <p:ph type="sldNum" sz="quarter" idx="12"/>
          </p:nvPr>
        </p:nvSpPr>
        <p:spPr>
          <a:xfrm>
            <a:off x="680321" y="5936186"/>
            <a:ext cx="648946" cy="373137"/>
          </a:xfrm>
          <a:prstGeom prst="rect">
            <a:avLst/>
          </a:prstGeom>
        </p:spPr>
        <p:txBody>
          <a:bodyPr/>
          <a:lstStyle>
            <a:lvl1pPr>
              <a:defRPr sz="1800"/>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57129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928177"/>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19" y="4711615"/>
            <a:ext cx="9613862" cy="588535"/>
          </a:xfrm>
        </p:spPr>
        <p:txBody>
          <a:bodyPr anchor="b"/>
          <a:lstStyle>
            <a:lvl1pPr>
              <a:defRPr sz="3200"/>
            </a:lvl1pPr>
          </a:lstStyle>
          <a:p>
            <a:r>
              <a:rPr lang="en-US" dirty="0"/>
              <a:t>CLICK TO EDIT MASTER TITLE STYLE</a:t>
            </a:r>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solidFill>
                  <a:schemeClr val="tx1">
                    <a:lumMod val="8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3" name="Date Placeholder 3"/>
          <p:cNvSpPr>
            <a:spLocks noGrp="1"/>
          </p:cNvSpPr>
          <p:nvPr>
            <p:ph type="dt" sz="half" idx="10"/>
          </p:nvPr>
        </p:nvSpPr>
        <p:spPr>
          <a:xfrm>
            <a:off x="8199927" y="5936187"/>
            <a:ext cx="2743200" cy="365125"/>
          </a:xfrm>
          <a:prstGeom prst="rect">
            <a:avLst/>
          </a:prstGeom>
        </p:spPr>
        <p:txBody>
          <a:bodyPr/>
          <a:lstStyle/>
          <a:p>
            <a:fld id="{D4DDE015-48FF-42BF-AACC-FB50DAE32B4D}" type="datetime1">
              <a:rPr lang="en-US" smtClean="0"/>
              <a:t>4/16/2020</a:t>
            </a:fld>
            <a:endParaRPr lang="en-US" dirty="0"/>
          </a:p>
        </p:txBody>
      </p:sp>
      <p:sp>
        <p:nvSpPr>
          <p:cNvPr id="14" name="Footer Placeholder 4"/>
          <p:cNvSpPr>
            <a:spLocks noGrp="1"/>
          </p:cNvSpPr>
          <p:nvPr>
            <p:ph type="ftr" sz="quarter" idx="11"/>
          </p:nvPr>
        </p:nvSpPr>
        <p:spPr>
          <a:xfrm>
            <a:off x="1329267" y="5936188"/>
            <a:ext cx="6870660" cy="365125"/>
          </a:xfrm>
          <a:prstGeom prst="rect">
            <a:avLst/>
          </a:prstGeom>
        </p:spPr>
        <p:txBody>
          <a:bodyPr/>
          <a:lstStyle/>
          <a:p>
            <a:endParaRPr lang="en-US" dirty="0"/>
          </a:p>
        </p:txBody>
      </p:sp>
      <p:sp>
        <p:nvSpPr>
          <p:cNvPr id="15" name="Slide Number Placeholder 5"/>
          <p:cNvSpPr txBox="1">
            <a:spLocks/>
          </p:cNvSpPr>
          <p:nvPr userDrawn="1"/>
        </p:nvSpPr>
        <p:spPr>
          <a:xfrm>
            <a:off x="680321" y="5936186"/>
            <a:ext cx="648946" cy="373137"/>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mtClean="0"/>
              <a:pPr/>
              <a:t>‹#›</a:t>
            </a:fld>
            <a:endParaRPr lang="en-US" dirty="0"/>
          </a:p>
        </p:txBody>
      </p:sp>
      <p:pic>
        <p:nvPicPr>
          <p:cNvPr id="16" name="Picture 15"/>
          <p:cNvPicPr>
            <a:picLocks noChangeAspect="1"/>
          </p:cNvPicPr>
          <p:nvPr userDrawn="1"/>
        </p:nvPicPr>
        <p:blipFill rotWithShape="1">
          <a:blip r:embed="rId4">
            <a:extLst>
              <a:ext uri="{28A0092B-C50C-407E-A947-70E740481C1C}">
                <a14:useLocalDpi xmlns:a14="http://schemas.microsoft.com/office/drawing/2010/main" val="0"/>
              </a:ext>
            </a:extLst>
          </a:blip>
          <a:srcRect r="57706"/>
          <a:stretch/>
        </p:blipFill>
        <p:spPr>
          <a:xfrm>
            <a:off x="10897946" y="4874825"/>
            <a:ext cx="1057834" cy="917091"/>
          </a:xfrm>
          <a:prstGeom prst="rect">
            <a:avLst/>
          </a:prstGeom>
        </p:spPr>
      </p:pic>
    </p:spTree>
    <p:extLst>
      <p:ext uri="{BB962C8B-B14F-4D97-AF65-F5344CB8AC3E}">
        <p14:creationId xmlns:p14="http://schemas.microsoft.com/office/powerpoint/2010/main" val="31717154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hasCustomPrompt="1"/>
          </p:nvPr>
        </p:nvSpPr>
        <p:spPr>
          <a:xfrm>
            <a:off x="669222" y="753228"/>
            <a:ext cx="9624960" cy="1080938"/>
          </a:xfrm>
        </p:spPr>
        <p:txBody>
          <a:bodyPr/>
          <a:lstStyle/>
          <a:p>
            <a:r>
              <a:rPr lang="en-US" dirty="0"/>
              <a:t>CLICK TO EDIT MASTER TITLE STYLE</a:t>
            </a:r>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8" name="Date Placeholder 3"/>
          <p:cNvSpPr>
            <a:spLocks noGrp="1"/>
          </p:cNvSpPr>
          <p:nvPr>
            <p:ph type="dt" sz="half" idx="10"/>
          </p:nvPr>
        </p:nvSpPr>
        <p:spPr>
          <a:xfrm>
            <a:off x="8199927" y="5936187"/>
            <a:ext cx="2743200" cy="365125"/>
          </a:xfrm>
          <a:prstGeom prst="rect">
            <a:avLst/>
          </a:prstGeom>
        </p:spPr>
        <p:txBody>
          <a:bodyPr/>
          <a:lstStyle/>
          <a:p>
            <a:fld id="{DFA88063-B97A-4872-882D-B7EAC791A587}" type="datetime1">
              <a:rPr lang="en-US" smtClean="0"/>
              <a:t>4/16/2020</a:t>
            </a:fld>
            <a:endParaRPr lang="en-US" dirty="0"/>
          </a:p>
        </p:txBody>
      </p:sp>
      <p:sp>
        <p:nvSpPr>
          <p:cNvPr id="19" name="Footer Placeholder 4"/>
          <p:cNvSpPr>
            <a:spLocks noGrp="1"/>
          </p:cNvSpPr>
          <p:nvPr>
            <p:ph type="ftr" sz="quarter" idx="11"/>
          </p:nvPr>
        </p:nvSpPr>
        <p:spPr>
          <a:xfrm>
            <a:off x="1329267" y="5936188"/>
            <a:ext cx="6870660" cy="365125"/>
          </a:xfrm>
          <a:prstGeom prst="rect">
            <a:avLst/>
          </a:prstGeom>
        </p:spPr>
        <p:txBody>
          <a:bodyPr/>
          <a:lstStyle/>
          <a:p>
            <a:endParaRPr lang="en-US" dirty="0"/>
          </a:p>
        </p:txBody>
      </p:sp>
      <p:sp>
        <p:nvSpPr>
          <p:cNvPr id="20" name="Slide Number Placeholder 5"/>
          <p:cNvSpPr>
            <a:spLocks noGrp="1"/>
          </p:cNvSpPr>
          <p:nvPr>
            <p:ph type="sldNum" sz="quarter" idx="12"/>
          </p:nvPr>
        </p:nvSpPr>
        <p:spPr>
          <a:xfrm>
            <a:off x="680321" y="5936186"/>
            <a:ext cx="648946" cy="373137"/>
          </a:xfrm>
          <a:prstGeom prst="rect">
            <a:avLst/>
          </a:prstGeom>
        </p:spPr>
        <p:txBody>
          <a:bodyPr/>
          <a:lstStyle>
            <a:lvl1pPr>
              <a:defRPr sz="1800"/>
            </a:lvl1pPr>
          </a:lstStyle>
          <a:p>
            <a:fld id="{6D22F896-40B5-4ADD-8801-0D06FADFA095}" type="slidenum">
              <a:rPr lang="en-US" smtClean="0"/>
              <a:pPr/>
              <a:t>‹#›</a:t>
            </a:fld>
            <a:endParaRPr lang="en-US" dirty="0"/>
          </a:p>
        </p:txBody>
      </p:sp>
      <p:pic>
        <p:nvPicPr>
          <p:cNvPr id="21" name="Picture 20"/>
          <p:cNvPicPr>
            <a:picLocks noChangeAspect="1"/>
          </p:cNvPicPr>
          <p:nvPr userDrawn="1"/>
        </p:nvPicPr>
        <p:blipFill rotWithShape="1">
          <a:blip r:embed="rId4">
            <a:extLst>
              <a:ext uri="{28A0092B-C50C-407E-A947-70E740481C1C}">
                <a14:useLocalDpi xmlns:a14="http://schemas.microsoft.com/office/drawing/2010/main" val="0"/>
              </a:ext>
            </a:extLst>
          </a:blip>
          <a:srcRect r="57706"/>
          <a:stretch/>
        </p:blipFill>
        <p:spPr>
          <a:xfrm>
            <a:off x="10897946" y="947119"/>
            <a:ext cx="1057834" cy="917091"/>
          </a:xfrm>
          <a:prstGeom prst="rect">
            <a:avLst/>
          </a:prstGeom>
        </p:spPr>
      </p:pic>
    </p:spTree>
    <p:extLst>
      <p:ext uri="{BB962C8B-B14F-4D97-AF65-F5344CB8AC3E}">
        <p14:creationId xmlns:p14="http://schemas.microsoft.com/office/powerpoint/2010/main" val="18599410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hasCustomPrompt="1"/>
          </p:nvPr>
        </p:nvSpPr>
        <p:spPr>
          <a:xfrm>
            <a:off x="680322" y="753228"/>
            <a:ext cx="9613860" cy="1080938"/>
          </a:xfrm>
        </p:spPr>
        <p:txBody>
          <a:bodyPr/>
          <a:lstStyle/>
          <a:p>
            <a:r>
              <a:rPr lang="en-US" dirty="0"/>
              <a:t>CLICK TO EDIT MASTER TITLE STYLE</a:t>
            </a:r>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8" name="Date Placeholder 3"/>
          <p:cNvSpPr>
            <a:spLocks noGrp="1"/>
          </p:cNvSpPr>
          <p:nvPr>
            <p:ph type="dt" sz="half" idx="10"/>
          </p:nvPr>
        </p:nvSpPr>
        <p:spPr>
          <a:xfrm>
            <a:off x="8199927" y="5936187"/>
            <a:ext cx="2743200" cy="365125"/>
          </a:xfrm>
          <a:prstGeom prst="rect">
            <a:avLst/>
          </a:prstGeom>
        </p:spPr>
        <p:txBody>
          <a:bodyPr/>
          <a:lstStyle/>
          <a:p>
            <a:fld id="{D0BE7806-BCAF-477F-849E-47CB8E1B5DD6}" type="datetime1">
              <a:rPr lang="en-US" smtClean="0"/>
              <a:t>4/16/2020</a:t>
            </a:fld>
            <a:endParaRPr lang="en-US" dirty="0"/>
          </a:p>
        </p:txBody>
      </p:sp>
      <p:sp>
        <p:nvSpPr>
          <p:cNvPr id="29" name="Footer Placeholder 4"/>
          <p:cNvSpPr>
            <a:spLocks noGrp="1"/>
          </p:cNvSpPr>
          <p:nvPr>
            <p:ph type="ftr" sz="quarter" idx="11"/>
          </p:nvPr>
        </p:nvSpPr>
        <p:spPr>
          <a:xfrm>
            <a:off x="1329267" y="5936188"/>
            <a:ext cx="6870660" cy="365125"/>
          </a:xfrm>
          <a:prstGeom prst="rect">
            <a:avLst/>
          </a:prstGeom>
        </p:spPr>
        <p:txBody>
          <a:bodyPr/>
          <a:lstStyle/>
          <a:p>
            <a:endParaRPr lang="en-US" dirty="0"/>
          </a:p>
        </p:txBody>
      </p:sp>
      <p:sp>
        <p:nvSpPr>
          <p:cNvPr id="31" name="Slide Number Placeholder 5"/>
          <p:cNvSpPr>
            <a:spLocks noGrp="1"/>
          </p:cNvSpPr>
          <p:nvPr>
            <p:ph type="sldNum" sz="quarter" idx="12"/>
          </p:nvPr>
        </p:nvSpPr>
        <p:spPr>
          <a:xfrm>
            <a:off x="680321" y="5936186"/>
            <a:ext cx="648946" cy="373137"/>
          </a:xfrm>
          <a:prstGeom prst="rect">
            <a:avLst/>
          </a:prstGeom>
        </p:spPr>
        <p:txBody>
          <a:bodyPr/>
          <a:lstStyle>
            <a:lvl1pPr>
              <a:defRPr sz="1800"/>
            </a:lvl1pPr>
          </a:lstStyle>
          <a:p>
            <a:fld id="{6D22F896-40B5-4ADD-8801-0D06FADFA095}" type="slidenum">
              <a:rPr lang="en-US" smtClean="0"/>
              <a:pPr/>
              <a:t>‹#›</a:t>
            </a:fld>
            <a:endParaRPr lang="en-US" dirty="0"/>
          </a:p>
        </p:txBody>
      </p:sp>
      <p:pic>
        <p:nvPicPr>
          <p:cNvPr id="32" name="Picture 31"/>
          <p:cNvPicPr>
            <a:picLocks noChangeAspect="1"/>
          </p:cNvPicPr>
          <p:nvPr userDrawn="1"/>
        </p:nvPicPr>
        <p:blipFill rotWithShape="1">
          <a:blip r:embed="rId4">
            <a:extLst>
              <a:ext uri="{28A0092B-C50C-407E-A947-70E740481C1C}">
                <a14:useLocalDpi xmlns:a14="http://schemas.microsoft.com/office/drawing/2010/main" val="0"/>
              </a:ext>
            </a:extLst>
          </a:blip>
          <a:srcRect r="57706"/>
          <a:stretch/>
        </p:blipFill>
        <p:spPr>
          <a:xfrm>
            <a:off x="10897946" y="947119"/>
            <a:ext cx="1057834" cy="917091"/>
          </a:xfrm>
          <a:prstGeom prst="rect">
            <a:avLst/>
          </a:prstGeom>
        </p:spPr>
      </p:pic>
    </p:spTree>
    <p:extLst>
      <p:ext uri="{BB962C8B-B14F-4D97-AF65-F5344CB8AC3E}">
        <p14:creationId xmlns:p14="http://schemas.microsoft.com/office/powerpoint/2010/main" val="4270989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p:txBody>
          <a:bodyPr/>
          <a:lstStyle>
            <a:lvl1pPr>
              <a:defRPr>
                <a:latin typeface="Century Gothic" panose="020B0502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marL="228600" indent="-228600">
              <a:buFont typeface="Wingdings" panose="05000000000000000000" pitchFamily="2" charset="2"/>
              <a:buChar char="§"/>
              <a:defRPr>
                <a:solidFill>
                  <a:schemeClr val="bg2"/>
                </a:solidFill>
              </a:defRPr>
            </a:lvl1pPr>
            <a:lvl2pPr marL="685800" indent="-228600">
              <a:buFont typeface="Wingdings" panose="05000000000000000000" pitchFamily="2" charset="2"/>
              <a:buChar char="§"/>
              <a:defRPr>
                <a:solidFill>
                  <a:schemeClr val="bg2"/>
                </a:solidFill>
              </a:defRPr>
            </a:lvl2pPr>
            <a:lvl3pPr marL="1143000" indent="-228600">
              <a:buFont typeface="Wingdings" panose="05000000000000000000" pitchFamily="2" charset="2"/>
              <a:buChar char="§"/>
              <a:defRPr>
                <a:solidFill>
                  <a:schemeClr val="bg2"/>
                </a:solidFill>
              </a:defRPr>
            </a:lvl3pPr>
            <a:lvl4pPr marL="1600200" indent="-228600">
              <a:buFont typeface="Wingdings" panose="05000000000000000000" pitchFamily="2" charset="2"/>
              <a:buChar char="§"/>
              <a:defRPr>
                <a:solidFill>
                  <a:schemeClr val="bg2"/>
                </a:solidFill>
              </a:defRPr>
            </a:lvl4pPr>
            <a:lvl5pPr marL="2057400" indent="-228600">
              <a:buFont typeface="Wingdings" panose="05000000000000000000" pitchFamily="2" charset="2"/>
              <a:buChar char="§"/>
              <a:defRPr>
                <a:solidFill>
                  <a:schemeClr val="bg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1" name="Picture 10"/>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10897946" y="947119"/>
            <a:ext cx="1057834" cy="917091"/>
          </a:xfrm>
          <a:prstGeom prst="rect">
            <a:avLst/>
          </a:prstGeom>
        </p:spPr>
      </p:pic>
      <p:sp>
        <p:nvSpPr>
          <p:cNvPr id="12" name="Date Placeholder 3"/>
          <p:cNvSpPr>
            <a:spLocks noGrp="1"/>
          </p:cNvSpPr>
          <p:nvPr>
            <p:ph type="dt" sz="half" idx="10"/>
          </p:nvPr>
        </p:nvSpPr>
        <p:spPr>
          <a:xfrm>
            <a:off x="8199927" y="5936187"/>
            <a:ext cx="2743200" cy="365125"/>
          </a:xfrm>
          <a:prstGeom prst="rect">
            <a:avLst/>
          </a:prstGeom>
        </p:spPr>
        <p:txBody>
          <a:bodyPr/>
          <a:lstStyle/>
          <a:p>
            <a:fld id="{531053DE-FBCA-47BB-A358-65A7A7DB66BF}" type="datetime1">
              <a:rPr lang="en-US" smtClean="0"/>
              <a:t>4/16/2020</a:t>
            </a:fld>
            <a:endParaRPr lang="en-US" dirty="0"/>
          </a:p>
        </p:txBody>
      </p:sp>
      <p:sp>
        <p:nvSpPr>
          <p:cNvPr id="13" name="Footer Placeholder 4"/>
          <p:cNvSpPr>
            <a:spLocks noGrp="1"/>
          </p:cNvSpPr>
          <p:nvPr>
            <p:ph type="ftr" sz="quarter" idx="11"/>
          </p:nvPr>
        </p:nvSpPr>
        <p:spPr>
          <a:xfrm>
            <a:off x="1329267" y="5936188"/>
            <a:ext cx="6870660" cy="365125"/>
          </a:xfrm>
          <a:prstGeom prst="rect">
            <a:avLst/>
          </a:prstGeom>
        </p:spPr>
        <p:txBody>
          <a:bodyPr/>
          <a:lstStyle/>
          <a:p>
            <a:endParaRPr lang="en-US" dirty="0"/>
          </a:p>
        </p:txBody>
      </p:sp>
      <p:sp>
        <p:nvSpPr>
          <p:cNvPr id="14" name="Slide Number Placeholder 5"/>
          <p:cNvSpPr>
            <a:spLocks noGrp="1"/>
          </p:cNvSpPr>
          <p:nvPr>
            <p:ph type="sldNum" sz="quarter" idx="12"/>
          </p:nvPr>
        </p:nvSpPr>
        <p:spPr>
          <a:xfrm>
            <a:off x="680321" y="5936186"/>
            <a:ext cx="648946" cy="373137"/>
          </a:xfrm>
          <a:prstGeom prst="rect">
            <a:avLst/>
          </a:prstGeom>
        </p:spPr>
        <p:txBody>
          <a:bodyPr/>
          <a:lstStyle>
            <a:lvl1pPr>
              <a:defRPr sz="1800"/>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31474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2" name="Picture 11"/>
          <p:cNvPicPr>
            <a:picLocks noChangeAspect="1"/>
          </p:cNvPicPr>
          <p:nvPr/>
        </p:nvPicPr>
        <p:blipFill rotWithShape="1">
          <a:blip r:embed="rId4">
            <a:extLst>
              <a:ext uri="{28A0092B-C50C-407E-A947-70E740481C1C}">
                <a14:useLocalDpi xmlns:a14="http://schemas.microsoft.com/office/drawing/2010/main" val="0"/>
              </a:ext>
            </a:extLst>
          </a:blip>
          <a:srcRect r="57706"/>
          <a:stretch/>
        </p:blipFill>
        <p:spPr>
          <a:xfrm>
            <a:off x="10897946" y="947119"/>
            <a:ext cx="1057834" cy="917091"/>
          </a:xfrm>
          <a:prstGeom prst="rect">
            <a:avLst/>
          </a:prstGeom>
        </p:spPr>
      </p:pic>
      <p:sp>
        <p:nvSpPr>
          <p:cNvPr id="13" name="Date Placeholder 3"/>
          <p:cNvSpPr>
            <a:spLocks noGrp="1"/>
          </p:cNvSpPr>
          <p:nvPr>
            <p:ph type="dt" sz="half" idx="10"/>
          </p:nvPr>
        </p:nvSpPr>
        <p:spPr>
          <a:xfrm>
            <a:off x="8199927" y="5936187"/>
            <a:ext cx="2743200" cy="365125"/>
          </a:xfrm>
          <a:prstGeom prst="rect">
            <a:avLst/>
          </a:prstGeom>
        </p:spPr>
        <p:txBody>
          <a:bodyPr/>
          <a:lstStyle/>
          <a:p>
            <a:fld id="{5D111C2B-024C-4DFD-8F6B-DBAF70976832}" type="datetime1">
              <a:rPr lang="en-US" smtClean="0"/>
              <a:t>4/16/2020</a:t>
            </a:fld>
            <a:endParaRPr lang="en-US" dirty="0"/>
          </a:p>
        </p:txBody>
      </p:sp>
      <p:sp>
        <p:nvSpPr>
          <p:cNvPr id="14" name="Footer Placeholder 4"/>
          <p:cNvSpPr>
            <a:spLocks noGrp="1"/>
          </p:cNvSpPr>
          <p:nvPr>
            <p:ph type="ftr" sz="quarter" idx="11"/>
          </p:nvPr>
        </p:nvSpPr>
        <p:spPr>
          <a:xfrm>
            <a:off x="1329267" y="5936188"/>
            <a:ext cx="6870660" cy="365125"/>
          </a:xfrm>
          <a:prstGeom prst="rect">
            <a:avLst/>
          </a:prstGeom>
        </p:spPr>
        <p:txBody>
          <a:bodyPr/>
          <a:lstStyle/>
          <a:p>
            <a:endParaRPr lang="en-US" dirty="0"/>
          </a:p>
        </p:txBody>
      </p:sp>
      <p:sp>
        <p:nvSpPr>
          <p:cNvPr id="15" name="Slide Number Placeholder 5"/>
          <p:cNvSpPr>
            <a:spLocks noGrp="1"/>
          </p:cNvSpPr>
          <p:nvPr>
            <p:ph type="sldNum" sz="quarter" idx="12"/>
          </p:nvPr>
        </p:nvSpPr>
        <p:spPr>
          <a:xfrm>
            <a:off x="680321" y="5936186"/>
            <a:ext cx="648946" cy="373137"/>
          </a:xfrm>
          <a:prstGeom prst="rect">
            <a:avLst/>
          </a:prstGeom>
        </p:spPr>
        <p:txBody>
          <a:bodyPr/>
          <a:lstStyle>
            <a:lvl1pPr>
              <a:defRPr sz="1800"/>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25706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19" y="753229"/>
            <a:ext cx="9613863" cy="1080937"/>
          </a:xfrm>
        </p:spPr>
        <p:txBody>
          <a:bodyPr/>
          <a:lstStyle>
            <a:lvl1pPr>
              <a:defRPr>
                <a:latin typeface="Century Gothic" panose="020B0502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680320" y="2336873"/>
            <a:ext cx="4698358"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594122" y="2336873"/>
            <a:ext cx="4700060"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4" name="Picture 13"/>
          <p:cNvPicPr>
            <a:picLocks noChangeAspect="1"/>
          </p:cNvPicPr>
          <p:nvPr/>
        </p:nvPicPr>
        <p:blipFill rotWithShape="1">
          <a:blip r:embed="rId4">
            <a:extLst>
              <a:ext uri="{28A0092B-C50C-407E-A947-70E740481C1C}">
                <a14:useLocalDpi xmlns:a14="http://schemas.microsoft.com/office/drawing/2010/main" val="0"/>
              </a:ext>
            </a:extLst>
          </a:blip>
          <a:srcRect r="57706"/>
          <a:stretch/>
        </p:blipFill>
        <p:spPr>
          <a:xfrm>
            <a:off x="10897946" y="947119"/>
            <a:ext cx="1057834" cy="917091"/>
          </a:xfrm>
          <a:prstGeom prst="rect">
            <a:avLst/>
          </a:prstGeom>
        </p:spPr>
      </p:pic>
      <p:sp>
        <p:nvSpPr>
          <p:cNvPr id="15" name="Date Placeholder 3"/>
          <p:cNvSpPr>
            <a:spLocks noGrp="1"/>
          </p:cNvSpPr>
          <p:nvPr>
            <p:ph type="dt" sz="half" idx="10"/>
          </p:nvPr>
        </p:nvSpPr>
        <p:spPr>
          <a:xfrm>
            <a:off x="8199927" y="5936187"/>
            <a:ext cx="2743200" cy="365125"/>
          </a:xfrm>
          <a:prstGeom prst="rect">
            <a:avLst/>
          </a:prstGeom>
        </p:spPr>
        <p:txBody>
          <a:bodyPr/>
          <a:lstStyle/>
          <a:p>
            <a:fld id="{7AD1BD8F-A2EB-491A-9FA4-47E40D2165AD}" type="datetime1">
              <a:rPr lang="en-US" smtClean="0"/>
              <a:t>4/16/2020</a:t>
            </a:fld>
            <a:endParaRPr lang="en-US" dirty="0"/>
          </a:p>
        </p:txBody>
      </p:sp>
      <p:sp>
        <p:nvSpPr>
          <p:cNvPr id="16" name="Footer Placeholder 4"/>
          <p:cNvSpPr>
            <a:spLocks noGrp="1"/>
          </p:cNvSpPr>
          <p:nvPr>
            <p:ph type="ftr" sz="quarter" idx="11"/>
          </p:nvPr>
        </p:nvSpPr>
        <p:spPr>
          <a:xfrm>
            <a:off x="1329267" y="5936188"/>
            <a:ext cx="6870660" cy="365125"/>
          </a:xfrm>
          <a:prstGeom prst="rect">
            <a:avLst/>
          </a:prstGeom>
        </p:spPr>
        <p:txBody>
          <a:bodyPr/>
          <a:lstStyle/>
          <a:p>
            <a:endParaRPr lang="en-US" dirty="0"/>
          </a:p>
        </p:txBody>
      </p:sp>
      <p:sp>
        <p:nvSpPr>
          <p:cNvPr id="17" name="Slide Number Placeholder 5"/>
          <p:cNvSpPr>
            <a:spLocks noGrp="1"/>
          </p:cNvSpPr>
          <p:nvPr>
            <p:ph type="sldNum" sz="quarter" idx="12"/>
          </p:nvPr>
        </p:nvSpPr>
        <p:spPr>
          <a:xfrm>
            <a:off x="680321" y="5936186"/>
            <a:ext cx="648946" cy="373137"/>
          </a:xfrm>
          <a:prstGeom prst="rect">
            <a:avLst/>
          </a:prstGeom>
        </p:spPr>
        <p:txBody>
          <a:bodyPr/>
          <a:lstStyle>
            <a:lvl1pPr>
              <a:defRPr sz="1800"/>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57585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p:txBody>
          <a:bodyPr/>
          <a:lstStyle>
            <a:lvl1pPr>
              <a:defRPr>
                <a:latin typeface="Century Gothic" panose="020B0502020202020204" pitchFamily="34" charset="0"/>
              </a:defRPr>
            </a:lvl1pPr>
          </a:lstStyle>
          <a:p>
            <a:r>
              <a:rPr lang="en-US" dirty="0"/>
              <a:t>CLICK TO EDIT MASTER TITLE STYLE</a:t>
            </a:r>
          </a:p>
        </p:txBody>
      </p:sp>
      <p:pic>
        <p:nvPicPr>
          <p:cNvPr id="10" name="Picture 9"/>
          <p:cNvPicPr>
            <a:picLocks noChangeAspect="1"/>
          </p:cNvPicPr>
          <p:nvPr/>
        </p:nvPicPr>
        <p:blipFill rotWithShape="1">
          <a:blip r:embed="rId4">
            <a:extLst>
              <a:ext uri="{28A0092B-C50C-407E-A947-70E740481C1C}">
                <a14:useLocalDpi xmlns:a14="http://schemas.microsoft.com/office/drawing/2010/main" val="0"/>
              </a:ext>
            </a:extLst>
          </a:blip>
          <a:srcRect r="57706"/>
          <a:stretch/>
        </p:blipFill>
        <p:spPr>
          <a:xfrm>
            <a:off x="10897946" y="947119"/>
            <a:ext cx="1057834" cy="917091"/>
          </a:xfrm>
          <a:prstGeom prst="rect">
            <a:avLst/>
          </a:prstGeom>
        </p:spPr>
      </p:pic>
      <p:sp>
        <p:nvSpPr>
          <p:cNvPr id="11" name="Date Placeholder 3"/>
          <p:cNvSpPr>
            <a:spLocks noGrp="1"/>
          </p:cNvSpPr>
          <p:nvPr>
            <p:ph type="dt" sz="half" idx="10"/>
          </p:nvPr>
        </p:nvSpPr>
        <p:spPr>
          <a:xfrm>
            <a:off x="8199927" y="5936187"/>
            <a:ext cx="2743200" cy="365125"/>
          </a:xfrm>
          <a:prstGeom prst="rect">
            <a:avLst/>
          </a:prstGeom>
        </p:spPr>
        <p:txBody>
          <a:bodyPr/>
          <a:lstStyle/>
          <a:p>
            <a:fld id="{E636CA4F-A13E-4500-9578-0F5801B5A0C2}" type="datetime1">
              <a:rPr lang="en-US" smtClean="0"/>
              <a:t>4/16/2020</a:t>
            </a:fld>
            <a:endParaRPr lang="en-US" dirty="0"/>
          </a:p>
        </p:txBody>
      </p:sp>
      <p:sp>
        <p:nvSpPr>
          <p:cNvPr id="12" name="Footer Placeholder 4"/>
          <p:cNvSpPr>
            <a:spLocks noGrp="1"/>
          </p:cNvSpPr>
          <p:nvPr>
            <p:ph type="ftr" sz="quarter" idx="11"/>
          </p:nvPr>
        </p:nvSpPr>
        <p:spPr>
          <a:xfrm>
            <a:off x="1329267" y="5936188"/>
            <a:ext cx="6870660" cy="365125"/>
          </a:xfrm>
          <a:prstGeom prst="rect">
            <a:avLst/>
          </a:prstGeom>
        </p:spPr>
        <p:txBody>
          <a:bodyPr/>
          <a:lstStyle/>
          <a:p>
            <a:endParaRPr lang="en-US" dirty="0"/>
          </a:p>
        </p:txBody>
      </p:sp>
      <p:sp>
        <p:nvSpPr>
          <p:cNvPr id="13" name="Slide Number Placeholder 5"/>
          <p:cNvSpPr>
            <a:spLocks noGrp="1"/>
          </p:cNvSpPr>
          <p:nvPr>
            <p:ph type="sldNum" sz="quarter" idx="12"/>
          </p:nvPr>
        </p:nvSpPr>
        <p:spPr>
          <a:xfrm>
            <a:off x="680321" y="5936186"/>
            <a:ext cx="648946" cy="373137"/>
          </a:xfrm>
          <a:prstGeom prst="rect">
            <a:avLst/>
          </a:prstGeom>
        </p:spPr>
        <p:txBody>
          <a:bodyPr/>
          <a:lstStyle>
            <a:lvl1pPr>
              <a:defRPr sz="1800"/>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5866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r="57706"/>
          <a:stretch/>
        </p:blipFill>
        <p:spPr>
          <a:xfrm>
            <a:off x="10897946" y="947119"/>
            <a:ext cx="1057834" cy="917091"/>
          </a:xfrm>
          <a:prstGeom prst="rect">
            <a:avLst/>
          </a:prstGeom>
        </p:spPr>
      </p:pic>
      <p:sp>
        <p:nvSpPr>
          <p:cNvPr id="8" name="Date Placeholder 3"/>
          <p:cNvSpPr>
            <a:spLocks noGrp="1"/>
          </p:cNvSpPr>
          <p:nvPr>
            <p:ph type="dt" sz="half" idx="10"/>
          </p:nvPr>
        </p:nvSpPr>
        <p:spPr>
          <a:xfrm>
            <a:off x="8199927" y="5936187"/>
            <a:ext cx="2743200" cy="365125"/>
          </a:xfrm>
          <a:prstGeom prst="rect">
            <a:avLst/>
          </a:prstGeom>
        </p:spPr>
        <p:txBody>
          <a:bodyPr/>
          <a:lstStyle/>
          <a:p>
            <a:fld id="{93B376FB-1E3A-4530-BA3E-4AD285340DE2}" type="datetime1">
              <a:rPr lang="en-US" smtClean="0"/>
              <a:t>4/16/2020</a:t>
            </a:fld>
            <a:endParaRPr lang="en-US" dirty="0"/>
          </a:p>
        </p:txBody>
      </p:sp>
      <p:sp>
        <p:nvSpPr>
          <p:cNvPr id="9" name="Footer Placeholder 4"/>
          <p:cNvSpPr>
            <a:spLocks noGrp="1"/>
          </p:cNvSpPr>
          <p:nvPr>
            <p:ph type="ftr" sz="quarter" idx="11"/>
          </p:nvPr>
        </p:nvSpPr>
        <p:spPr>
          <a:xfrm>
            <a:off x="1329267" y="5936188"/>
            <a:ext cx="6870660" cy="365125"/>
          </a:xfrm>
          <a:prstGeom prst="rect">
            <a:avLst/>
          </a:prstGeom>
        </p:spPr>
        <p:txBody>
          <a:bodyPr/>
          <a:lstStyle/>
          <a:p>
            <a:endParaRPr lang="en-US" dirty="0"/>
          </a:p>
        </p:txBody>
      </p:sp>
      <p:sp>
        <p:nvSpPr>
          <p:cNvPr id="10" name="Slide Number Placeholder 5"/>
          <p:cNvSpPr>
            <a:spLocks noGrp="1"/>
          </p:cNvSpPr>
          <p:nvPr>
            <p:ph type="sldNum" sz="quarter" idx="12"/>
          </p:nvPr>
        </p:nvSpPr>
        <p:spPr>
          <a:xfrm>
            <a:off x="680321" y="5936186"/>
            <a:ext cx="648946" cy="373137"/>
          </a:xfrm>
          <a:prstGeom prst="rect">
            <a:avLst/>
          </a:prstGeom>
        </p:spPr>
        <p:txBody>
          <a:bodyPr/>
          <a:lstStyle>
            <a:lvl1pPr>
              <a:defRPr sz="1800"/>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21198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1" y="753227"/>
            <a:ext cx="9613859" cy="1080940"/>
          </a:xfrm>
        </p:spPr>
        <p:txBody>
          <a:bodyPr anchor="ctr">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2" name="Date Placeholder 3"/>
          <p:cNvSpPr>
            <a:spLocks noGrp="1"/>
          </p:cNvSpPr>
          <p:nvPr>
            <p:ph type="dt" sz="half" idx="10"/>
          </p:nvPr>
        </p:nvSpPr>
        <p:spPr>
          <a:xfrm>
            <a:off x="8199927" y="5936187"/>
            <a:ext cx="2743200" cy="365125"/>
          </a:xfrm>
          <a:prstGeom prst="rect">
            <a:avLst/>
          </a:prstGeom>
        </p:spPr>
        <p:txBody>
          <a:bodyPr/>
          <a:lstStyle/>
          <a:p>
            <a:fld id="{F76FBF05-63B4-4B7D-BD09-9CEBC91007B8}" type="datetime1">
              <a:rPr lang="en-US" smtClean="0"/>
              <a:t>4/16/2020</a:t>
            </a:fld>
            <a:endParaRPr lang="en-US" dirty="0"/>
          </a:p>
        </p:txBody>
      </p:sp>
      <p:sp>
        <p:nvSpPr>
          <p:cNvPr id="13" name="Footer Placeholder 4"/>
          <p:cNvSpPr>
            <a:spLocks noGrp="1"/>
          </p:cNvSpPr>
          <p:nvPr>
            <p:ph type="ftr" sz="quarter" idx="11"/>
          </p:nvPr>
        </p:nvSpPr>
        <p:spPr>
          <a:xfrm>
            <a:off x="1329267" y="5936188"/>
            <a:ext cx="6870660" cy="365125"/>
          </a:xfrm>
          <a:prstGeom prst="rect">
            <a:avLst/>
          </a:prstGeom>
        </p:spPr>
        <p:txBody>
          <a:bodyPr/>
          <a:lstStyle/>
          <a:p>
            <a:endParaRPr lang="en-US" dirty="0"/>
          </a:p>
        </p:txBody>
      </p:sp>
      <p:sp>
        <p:nvSpPr>
          <p:cNvPr id="14" name="Slide Number Placeholder 5"/>
          <p:cNvSpPr txBox="1">
            <a:spLocks/>
          </p:cNvSpPr>
          <p:nvPr userDrawn="1"/>
        </p:nvSpPr>
        <p:spPr>
          <a:xfrm>
            <a:off x="680321" y="5936186"/>
            <a:ext cx="648946" cy="373137"/>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mtClean="0"/>
              <a:pPr/>
              <a:t>‹#›</a:t>
            </a:fld>
            <a:endParaRPr lang="en-US" dirty="0"/>
          </a:p>
        </p:txBody>
      </p:sp>
      <p:pic>
        <p:nvPicPr>
          <p:cNvPr id="15" name="Picture 14"/>
          <p:cNvPicPr>
            <a:picLocks noChangeAspect="1"/>
          </p:cNvPicPr>
          <p:nvPr userDrawn="1"/>
        </p:nvPicPr>
        <p:blipFill rotWithShape="1">
          <a:blip r:embed="rId4">
            <a:extLst>
              <a:ext uri="{28A0092B-C50C-407E-A947-70E740481C1C}">
                <a14:useLocalDpi xmlns:a14="http://schemas.microsoft.com/office/drawing/2010/main" val="0"/>
              </a:ext>
            </a:extLst>
          </a:blip>
          <a:srcRect r="57706"/>
          <a:stretch/>
        </p:blipFill>
        <p:spPr>
          <a:xfrm>
            <a:off x="10897946" y="947119"/>
            <a:ext cx="1057834" cy="917091"/>
          </a:xfrm>
          <a:prstGeom prst="rect">
            <a:avLst/>
          </a:prstGeom>
        </p:spPr>
      </p:pic>
    </p:spTree>
    <p:extLst>
      <p:ext uri="{BB962C8B-B14F-4D97-AF65-F5344CB8AC3E}">
        <p14:creationId xmlns:p14="http://schemas.microsoft.com/office/powerpoint/2010/main" val="1532964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3" y="753228"/>
            <a:ext cx="9613857" cy="1080938"/>
          </a:xfrm>
        </p:spPr>
        <p:txBody>
          <a:bodyPr anchor="ctr">
            <a:normAutofit/>
          </a:bodyPr>
          <a:lstStyle>
            <a:lvl1pPr>
              <a:defRPr sz="3600"/>
            </a:lvl1pPr>
          </a:lstStyle>
          <a:p>
            <a:r>
              <a:rPr lang="en-US" dirty="0"/>
              <a:t>CLICK TO EDIT MASTER TITLE STYLE</a:t>
            </a:r>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2" name="Date Placeholder 3"/>
          <p:cNvSpPr>
            <a:spLocks noGrp="1"/>
          </p:cNvSpPr>
          <p:nvPr>
            <p:ph type="dt" sz="half" idx="10"/>
          </p:nvPr>
        </p:nvSpPr>
        <p:spPr>
          <a:xfrm>
            <a:off x="8199927" y="5936187"/>
            <a:ext cx="2743200" cy="365125"/>
          </a:xfrm>
          <a:prstGeom prst="rect">
            <a:avLst/>
          </a:prstGeom>
        </p:spPr>
        <p:txBody>
          <a:bodyPr/>
          <a:lstStyle/>
          <a:p>
            <a:fld id="{0F43CEA0-F4A5-409F-9582-88102A60ACC6}" type="datetime1">
              <a:rPr lang="en-US" smtClean="0"/>
              <a:t>4/16/2020</a:t>
            </a:fld>
            <a:endParaRPr lang="en-US" dirty="0"/>
          </a:p>
        </p:txBody>
      </p:sp>
      <p:sp>
        <p:nvSpPr>
          <p:cNvPr id="13" name="Footer Placeholder 4"/>
          <p:cNvSpPr>
            <a:spLocks noGrp="1"/>
          </p:cNvSpPr>
          <p:nvPr>
            <p:ph type="ftr" sz="quarter" idx="11"/>
          </p:nvPr>
        </p:nvSpPr>
        <p:spPr>
          <a:xfrm>
            <a:off x="1329267" y="5936188"/>
            <a:ext cx="6870660" cy="365125"/>
          </a:xfrm>
          <a:prstGeom prst="rect">
            <a:avLst/>
          </a:prstGeom>
        </p:spPr>
        <p:txBody>
          <a:bodyPr/>
          <a:lstStyle/>
          <a:p>
            <a:endParaRPr lang="en-US" dirty="0"/>
          </a:p>
        </p:txBody>
      </p:sp>
      <p:sp>
        <p:nvSpPr>
          <p:cNvPr id="14" name="Slide Number Placeholder 5"/>
          <p:cNvSpPr>
            <a:spLocks noGrp="1"/>
          </p:cNvSpPr>
          <p:nvPr>
            <p:ph type="sldNum" sz="quarter" idx="12"/>
          </p:nvPr>
        </p:nvSpPr>
        <p:spPr>
          <a:xfrm>
            <a:off x="680321" y="5936186"/>
            <a:ext cx="648946" cy="373137"/>
          </a:xfrm>
          <a:prstGeom prst="rect">
            <a:avLst/>
          </a:prstGeom>
        </p:spPr>
        <p:txBody>
          <a:bodyPr/>
          <a:lstStyle>
            <a:lvl1pPr>
              <a:defRPr sz="1800"/>
            </a:lvl1pPr>
          </a:lstStyle>
          <a:p>
            <a:fld id="{6D22F896-40B5-4ADD-8801-0D06FADFA095}" type="slidenum">
              <a:rPr lang="en-US" smtClean="0"/>
              <a:pPr/>
              <a:t>‹#›</a:t>
            </a:fld>
            <a:endParaRPr lang="en-US" dirty="0"/>
          </a:p>
        </p:txBody>
      </p:sp>
      <p:pic>
        <p:nvPicPr>
          <p:cNvPr id="15" name="Picture 14"/>
          <p:cNvPicPr>
            <a:picLocks noChangeAspect="1"/>
          </p:cNvPicPr>
          <p:nvPr userDrawn="1"/>
        </p:nvPicPr>
        <p:blipFill rotWithShape="1">
          <a:blip r:embed="rId4">
            <a:extLst>
              <a:ext uri="{28A0092B-C50C-407E-A947-70E740481C1C}">
                <a14:useLocalDpi xmlns:a14="http://schemas.microsoft.com/office/drawing/2010/main" val="0"/>
              </a:ext>
            </a:extLst>
          </a:blip>
          <a:srcRect r="57706"/>
          <a:stretch/>
        </p:blipFill>
        <p:spPr>
          <a:xfrm>
            <a:off x="10897946" y="947119"/>
            <a:ext cx="1057834" cy="917091"/>
          </a:xfrm>
          <a:prstGeom prst="rect">
            <a:avLst/>
          </a:prstGeom>
        </p:spPr>
      </p:pic>
    </p:spTree>
    <p:extLst>
      <p:ext uri="{BB962C8B-B14F-4D97-AF65-F5344CB8AC3E}">
        <p14:creationId xmlns:p14="http://schemas.microsoft.com/office/powerpoint/2010/main" val="3227249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2" y="4711616"/>
            <a:ext cx="9613859" cy="453051"/>
          </a:xfrm>
        </p:spPr>
        <p:txBody>
          <a:bodyPr anchor="b">
            <a:normAutofit/>
          </a:bodyPr>
          <a:lstStyle>
            <a:lvl1pPr>
              <a:defRPr sz="2400"/>
            </a:lvl1pPr>
          </a:lstStyle>
          <a:p>
            <a:r>
              <a:rPr lang="en-US" dirty="0"/>
              <a:t>CLICK TO EDIT MASTER TITLE STYLE</a:t>
            </a:r>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550981" y="5936187"/>
            <a:ext cx="2743200" cy="365125"/>
          </a:xfrm>
          <a:prstGeom prst="rect">
            <a:avLst/>
          </a:prstGeom>
        </p:spPr>
        <p:txBody>
          <a:bodyPr/>
          <a:lstStyle/>
          <a:p>
            <a:fld id="{18ED78A9-62ED-4CAD-9E11-2285B135D254}" type="datetime1">
              <a:rPr lang="en-US" smtClean="0"/>
              <a:t>4/16/2020</a:t>
            </a:fld>
            <a:endParaRPr lang="en-US" dirty="0"/>
          </a:p>
        </p:txBody>
      </p:sp>
      <p:sp>
        <p:nvSpPr>
          <p:cNvPr id="6" name="Footer Placeholder 5"/>
          <p:cNvSpPr>
            <a:spLocks noGrp="1"/>
          </p:cNvSpPr>
          <p:nvPr>
            <p:ph type="ftr" sz="quarter" idx="11"/>
          </p:nvPr>
        </p:nvSpPr>
        <p:spPr>
          <a:xfrm>
            <a:off x="680321" y="5936188"/>
            <a:ext cx="6870660" cy="365125"/>
          </a:xfrm>
          <a:prstGeom prst="rect">
            <a:avLst/>
          </a:prstGeom>
        </p:spPr>
        <p:txBody>
          <a:bodyPr/>
          <a:lstStyle/>
          <a:p>
            <a:endParaRPr lang="en-US" dirty="0"/>
          </a:p>
        </p:txBody>
      </p:sp>
      <p:pic>
        <p:nvPicPr>
          <p:cNvPr id="12" name="Picture 11"/>
          <p:cNvPicPr>
            <a:picLocks noChangeAspect="1"/>
          </p:cNvPicPr>
          <p:nvPr userDrawn="1"/>
        </p:nvPicPr>
        <p:blipFill rotWithShape="1">
          <a:blip r:embed="rId4">
            <a:extLst>
              <a:ext uri="{28A0092B-C50C-407E-A947-70E740481C1C}">
                <a14:useLocalDpi xmlns:a14="http://schemas.microsoft.com/office/drawing/2010/main" val="0"/>
              </a:ext>
            </a:extLst>
          </a:blip>
          <a:srcRect r="57706"/>
          <a:stretch/>
        </p:blipFill>
        <p:spPr>
          <a:xfrm>
            <a:off x="10897946" y="4874825"/>
            <a:ext cx="1057834" cy="917091"/>
          </a:xfrm>
          <a:prstGeom prst="rect">
            <a:avLst/>
          </a:prstGeom>
        </p:spPr>
      </p:pic>
    </p:spTree>
    <p:extLst>
      <p:ext uri="{BB962C8B-B14F-4D97-AF65-F5344CB8AC3E}">
        <p14:creationId xmlns:p14="http://schemas.microsoft.com/office/powerpoint/2010/main" val="1987279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6">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3"/>
          <p:cNvSpPr>
            <a:spLocks noGrp="1"/>
          </p:cNvSpPr>
          <p:nvPr>
            <p:ph type="dt" sz="half" idx="2"/>
          </p:nvPr>
        </p:nvSpPr>
        <p:spPr>
          <a:xfrm>
            <a:off x="8199927" y="5936187"/>
            <a:ext cx="2743200" cy="365125"/>
          </a:xfrm>
          <a:prstGeom prst="rect">
            <a:avLst/>
          </a:prstGeom>
        </p:spPr>
        <p:txBody>
          <a:bodyPr/>
          <a:lstStyle>
            <a:lvl1pPr>
              <a:defRPr>
                <a:solidFill>
                  <a:schemeClr val="bg2"/>
                </a:solidFill>
              </a:defRPr>
            </a:lvl1pPr>
          </a:lstStyle>
          <a:p>
            <a:fld id="{531053DE-FBCA-47BB-A358-65A7A7DB66BF}" type="datetime1">
              <a:rPr lang="en-US" smtClean="0"/>
              <a:pPr/>
              <a:t>4/16/2020</a:t>
            </a:fld>
            <a:endParaRPr lang="en-US" dirty="0"/>
          </a:p>
        </p:txBody>
      </p:sp>
      <p:sp>
        <p:nvSpPr>
          <p:cNvPr id="10" name="Footer Placeholder 4"/>
          <p:cNvSpPr>
            <a:spLocks noGrp="1"/>
          </p:cNvSpPr>
          <p:nvPr>
            <p:ph type="ftr" sz="quarter" idx="3"/>
          </p:nvPr>
        </p:nvSpPr>
        <p:spPr>
          <a:xfrm>
            <a:off x="1329267" y="5936187"/>
            <a:ext cx="6870660" cy="365125"/>
          </a:xfrm>
          <a:prstGeom prst="rect">
            <a:avLst/>
          </a:prstGeom>
        </p:spPr>
        <p:txBody>
          <a:bodyPr/>
          <a:lstStyle>
            <a:lvl1pPr>
              <a:defRPr>
                <a:solidFill>
                  <a:schemeClr val="bg2"/>
                </a:solidFill>
              </a:defRPr>
            </a:lvl1pPr>
          </a:lstStyle>
          <a:p>
            <a:endParaRPr lang="en-US" dirty="0"/>
          </a:p>
        </p:txBody>
      </p:sp>
      <p:sp>
        <p:nvSpPr>
          <p:cNvPr id="11" name="Slide Number Placeholder 5"/>
          <p:cNvSpPr>
            <a:spLocks noGrp="1"/>
          </p:cNvSpPr>
          <p:nvPr>
            <p:ph type="sldNum" sz="quarter" idx="4"/>
          </p:nvPr>
        </p:nvSpPr>
        <p:spPr>
          <a:xfrm>
            <a:off x="680321" y="5936185"/>
            <a:ext cx="648946" cy="373137"/>
          </a:xfrm>
          <a:prstGeom prst="rect">
            <a:avLst/>
          </a:prstGeom>
        </p:spPr>
        <p:txBody>
          <a:bodyPr/>
          <a:lstStyle>
            <a:lvl1pPr>
              <a:defRPr sz="1800">
                <a:solidFill>
                  <a:schemeClr val="bg2"/>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33083589"/>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80" r:id="rId3"/>
    <p:sldLayoutId id="2147483681" r:id="rId4"/>
    <p:sldLayoutId id="2147483682"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Lst>
  <p:hf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panose="05000000000000000000" pitchFamily="2" charset="2"/>
        <a:buChar char="§"/>
        <a:defRPr sz="2400" kern="1200">
          <a:solidFill>
            <a:schemeClr val="bg2">
              <a:lumMod val="75000"/>
            </a:schemeClr>
          </a:solidFill>
          <a:latin typeface="+mn-lt"/>
          <a:ea typeface="+mn-ea"/>
          <a:cs typeface="+mn-cs"/>
        </a:defRPr>
      </a:lvl1pPr>
      <a:lvl2pPr marL="685800" indent="-228600" algn="l" defTabSz="914400" rtl="0" eaLnBrk="1" latinLnBrk="0" hangingPunct="1">
        <a:lnSpc>
          <a:spcPct val="90000"/>
        </a:lnSpc>
        <a:spcBef>
          <a:spcPts val="500"/>
        </a:spcBef>
        <a:buFont typeface="Wingdings" panose="05000000000000000000" pitchFamily="2" charset="2"/>
        <a:buChar char="§"/>
        <a:defRPr sz="2000" kern="1200">
          <a:solidFill>
            <a:schemeClr val="bg2">
              <a:lumMod val="75000"/>
            </a:schemeClr>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1800" kern="1200">
          <a:solidFill>
            <a:schemeClr val="bg2">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1600" kern="1200">
          <a:solidFill>
            <a:schemeClr val="bg2">
              <a:lumMod val="75000"/>
            </a:schemeClr>
          </a:solidFill>
          <a:latin typeface="+mn-lt"/>
          <a:ea typeface="+mn-ea"/>
          <a:cs typeface="+mn-cs"/>
        </a:defRPr>
      </a:lvl4pPr>
      <a:lvl5pPr marL="2057400" indent="-228600" algn="l" defTabSz="914400" rtl="0" eaLnBrk="1" latinLnBrk="0" hangingPunct="1">
        <a:lnSpc>
          <a:spcPct val="90000"/>
        </a:lnSpc>
        <a:spcBef>
          <a:spcPts val="500"/>
        </a:spcBef>
        <a:buFont typeface="Wingdings" panose="05000000000000000000" pitchFamily="2" charset="2"/>
        <a:buChar char="§"/>
        <a:defRPr sz="1600" kern="1200">
          <a:solidFill>
            <a:schemeClr val="bg2">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esd.wa.gov/newsroom/covid-19" TargetMode="External"/><Relationship Id="rId2" Type="http://schemas.openxmlformats.org/officeDocument/2006/relationships/hyperlink" Target="http://www.esd.wa.gov/" TargetMode="External"/><Relationship Id="rId1" Type="http://schemas.openxmlformats.org/officeDocument/2006/relationships/slideLayout" Target="../slideLayouts/slideLayout2.xml"/><Relationship Id="rId6" Type="http://schemas.openxmlformats.org/officeDocument/2006/relationships/hyperlink" Target="https://youtu.be/JgrLhqbtHQ4" TargetMode="External"/><Relationship Id="rId5" Type="http://schemas.openxmlformats.org/officeDocument/2006/relationships/hyperlink" Target="https://esdorchardstorage.blob.core.windows.net/esdwa/Default/ESDWAGOV/Unemployment/COVID-19_Applications_CheckList.pdf" TargetMode="External"/><Relationship Id="rId4" Type="http://schemas.openxmlformats.org/officeDocument/2006/relationships/hyperlink" Target="https://esdorchardstorage.blob.core.windows.net/esdwa/Default/ESDWAGOV/Unemployment/UIEligibilityChecker.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public.govdelivery.com/accounts/WAESD/signup/15249" TargetMode="External"/><Relationship Id="rId2" Type="http://schemas.openxmlformats.org/officeDocument/2006/relationships/hyperlink" Target="https://esd.wa.gov/"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ecure.esd.wa.gov/home/" TargetMode="External"/><Relationship Id="rId2" Type="http://schemas.openxmlformats.org/officeDocument/2006/relationships/hyperlink" Target="https://esd.wa.gov/unemployment/unemployed-workers-contact" TargetMode="External"/><Relationship Id="rId1" Type="http://schemas.openxmlformats.org/officeDocument/2006/relationships/slideLayout" Target="../slideLayouts/slideLayout2.xml"/><Relationship Id="rId6" Type="http://schemas.openxmlformats.org/officeDocument/2006/relationships/hyperlink" Target="https://public.govdelivery.com/accounts/WAESD/signup/15249" TargetMode="External"/><Relationship Id="rId5" Type="http://schemas.openxmlformats.org/officeDocument/2006/relationships/hyperlink" Target="https://esd.wa.gov/newsroom/covid-19" TargetMode="External"/><Relationship Id="rId4" Type="http://schemas.openxmlformats.org/officeDocument/2006/relationships/hyperlink" Target="https://esd.wa.gov/esdjob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youtu.be/JgrLhqbtHQ4"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s://esd.wa.gov/unemployment/calculate-your-benefi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esd.wa.gov/newsroom/covid-19-employer-information" TargetMode="External"/><Relationship Id="rId3" Type="http://schemas.openxmlformats.org/officeDocument/2006/relationships/hyperlink" Target="https://public.govdelivery.com/accounts/WAESD/signup/15249" TargetMode="External"/><Relationship Id="rId7" Type="http://schemas.openxmlformats.org/officeDocument/2006/relationships/hyperlink" Target="https://esd.wa.gov/newsroom/covid-19-worker-information"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youtu.be/JgrLhqbtHQ4" TargetMode="External"/><Relationship Id="rId5" Type="http://schemas.openxmlformats.org/officeDocument/2006/relationships/hyperlink" Target="https://esdorchardstorage.blob.core.windows.net/esdwa/Default/ESDWAGOV/Unemployment/COVID-19_Applications_CheckList.pdf" TargetMode="External"/><Relationship Id="rId4" Type="http://schemas.openxmlformats.org/officeDocument/2006/relationships/hyperlink" Target="https://esdorchardstorage.blob.core.windows.net/esdwa/Default/ESDWAGOV/Unemployment/UIEligibilityChecker.pdf" TargetMode="External"/><Relationship Id="rId9" Type="http://schemas.openxmlformats.org/officeDocument/2006/relationships/hyperlink" Target="https://esd.wa.gov/unemployment/calculate-your-benefi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worksourcewa.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youtu.be/JgrLhqbtHQ4" TargetMode="External"/><Relationship Id="rId5" Type="http://schemas.openxmlformats.org/officeDocument/2006/relationships/hyperlink" Target="https://public.govdelivery.com/accounts/WAESD/signup/15249" TargetMode="External"/><Relationship Id="rId4" Type="http://schemas.openxmlformats.org/officeDocument/2006/relationships/hyperlink" Target="https://esd.wa.gov/"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youtu.be/JgrLhqbtHQ4"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esd.wa.gov/"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1993A24-A90D-454B-983D-B41765797636}"/>
              </a:ext>
            </a:extLst>
          </p:cNvPr>
          <p:cNvSpPr>
            <a:spLocks noGrp="1"/>
          </p:cNvSpPr>
          <p:nvPr>
            <p:ph type="ctrTitle"/>
          </p:nvPr>
        </p:nvSpPr>
        <p:spPr>
          <a:xfrm>
            <a:off x="238126" y="2466754"/>
            <a:ext cx="8586897" cy="1591845"/>
          </a:xfrm>
        </p:spPr>
        <p:txBody>
          <a:bodyPr anchor="b">
            <a:normAutofit/>
          </a:bodyPr>
          <a:lstStyle/>
          <a:p>
            <a:pPr algn="l"/>
            <a:r>
              <a:rPr lang="en-US" sz="4400" b="1" dirty="0">
                <a:latin typeface="Grotesque" panose="020B0504020202020204" pitchFamily="34" charset="0"/>
              </a:rPr>
              <a:t>COVID-19: </a:t>
            </a:r>
            <a:br>
              <a:rPr lang="en-US" sz="4400" b="1" dirty="0">
                <a:latin typeface="Grotesque" panose="020B0504020202020204" pitchFamily="34" charset="0"/>
              </a:rPr>
            </a:br>
            <a:r>
              <a:rPr lang="en-US" sz="4400" b="1" dirty="0">
                <a:latin typeface="Grotesque" panose="020B0504020202020204" pitchFamily="34" charset="0"/>
              </a:rPr>
              <a:t>Partner Toolkit</a:t>
            </a:r>
          </a:p>
        </p:txBody>
      </p:sp>
      <p:sp>
        <p:nvSpPr>
          <p:cNvPr id="5" name="Subtitle 4">
            <a:extLst>
              <a:ext uri="{FF2B5EF4-FFF2-40B4-BE49-F238E27FC236}">
                <a16:creationId xmlns:a16="http://schemas.microsoft.com/office/drawing/2014/main" id="{2B2773D6-1CC1-4143-8B74-02473246D3FD}"/>
              </a:ext>
            </a:extLst>
          </p:cNvPr>
          <p:cNvSpPr>
            <a:spLocks noGrp="1"/>
          </p:cNvSpPr>
          <p:nvPr>
            <p:ph type="subTitle" idx="1"/>
          </p:nvPr>
        </p:nvSpPr>
        <p:spPr>
          <a:xfrm>
            <a:off x="7623313" y="5665304"/>
            <a:ext cx="4568687" cy="1192696"/>
          </a:xfrm>
        </p:spPr>
        <p:txBody>
          <a:bodyPr anchor="t">
            <a:normAutofit/>
          </a:bodyPr>
          <a:lstStyle/>
          <a:p>
            <a:r>
              <a:rPr lang="en-US" sz="2800" dirty="0">
                <a:solidFill>
                  <a:schemeClr val="bg1"/>
                </a:solidFill>
              </a:rPr>
              <a:t>For the week of April 12, 2020</a:t>
            </a:r>
          </a:p>
          <a:p>
            <a:r>
              <a:rPr lang="en-US" sz="2800" dirty="0">
                <a:solidFill>
                  <a:schemeClr val="bg1"/>
                </a:solidFill>
              </a:rPr>
              <a:t>Last updated </a:t>
            </a:r>
            <a:r>
              <a:rPr lang="en-US" sz="2800">
                <a:solidFill>
                  <a:schemeClr val="bg1"/>
                </a:solidFill>
              </a:rPr>
              <a:t>April 14, </a:t>
            </a:r>
            <a:r>
              <a:rPr lang="en-US" sz="2800" dirty="0">
                <a:solidFill>
                  <a:schemeClr val="bg1"/>
                </a:solidFill>
              </a:rPr>
              <a:t>2020</a:t>
            </a:r>
          </a:p>
        </p:txBody>
      </p:sp>
    </p:spTree>
    <p:extLst>
      <p:ext uri="{BB962C8B-B14F-4D97-AF65-F5344CB8AC3E}">
        <p14:creationId xmlns:p14="http://schemas.microsoft.com/office/powerpoint/2010/main" val="2716420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33AA5-72D0-41EB-ADA9-0AC8D8C98F45}"/>
              </a:ext>
            </a:extLst>
          </p:cNvPr>
          <p:cNvSpPr>
            <a:spLocks noGrp="1"/>
          </p:cNvSpPr>
          <p:nvPr>
            <p:ph type="title"/>
          </p:nvPr>
        </p:nvSpPr>
        <p:spPr>
          <a:xfrm>
            <a:off x="85056" y="971185"/>
            <a:ext cx="10590030" cy="610234"/>
          </a:xfrm>
        </p:spPr>
        <p:txBody>
          <a:bodyPr>
            <a:noAutofit/>
          </a:bodyPr>
          <a:lstStyle/>
          <a:p>
            <a:r>
              <a:rPr lang="en-US" b="1" dirty="0">
                <a:latin typeface="Grotesque" panose="020B0504020202020204" pitchFamily="34" charset="0"/>
              </a:rPr>
              <a:t>Email templates: general/proactive</a:t>
            </a:r>
          </a:p>
        </p:txBody>
      </p:sp>
      <p:sp>
        <p:nvSpPr>
          <p:cNvPr id="5" name="Content Placeholder 4">
            <a:extLst>
              <a:ext uri="{FF2B5EF4-FFF2-40B4-BE49-F238E27FC236}">
                <a16:creationId xmlns:a16="http://schemas.microsoft.com/office/drawing/2014/main" id="{7CA79E2E-31E7-4337-922F-FA3C54E98C4B}"/>
              </a:ext>
            </a:extLst>
          </p:cNvPr>
          <p:cNvSpPr>
            <a:spLocks noGrp="1"/>
          </p:cNvSpPr>
          <p:nvPr>
            <p:ph idx="1"/>
          </p:nvPr>
        </p:nvSpPr>
        <p:spPr>
          <a:xfrm>
            <a:off x="191385" y="2105246"/>
            <a:ext cx="11897833" cy="4554633"/>
          </a:xfrm>
        </p:spPr>
        <p:txBody>
          <a:bodyPr>
            <a:normAutofit fontScale="25000" lnSpcReduction="20000"/>
          </a:bodyPr>
          <a:lstStyle/>
          <a:p>
            <a:pPr marL="0" indent="0">
              <a:buNone/>
            </a:pPr>
            <a:r>
              <a:rPr lang="en-US" sz="3600" dirty="0">
                <a:solidFill>
                  <a:schemeClr val="accent2"/>
                </a:solidFill>
              </a:rPr>
              <a:t>Dear XXXXXX:</a:t>
            </a:r>
          </a:p>
          <a:p>
            <a:pPr marL="0" indent="0">
              <a:buNone/>
            </a:pPr>
            <a:r>
              <a:rPr lang="en-US" sz="3600" dirty="0">
                <a:solidFill>
                  <a:schemeClr val="accent2"/>
                </a:solidFill>
              </a:rPr>
              <a:t>As you know, this COVID-19 crisis is a historic time. Thank you for playing your part in flattening the curve by </a:t>
            </a:r>
            <a:r>
              <a:rPr lang="en-US" sz="3600" b="1" dirty="0">
                <a:solidFill>
                  <a:schemeClr val="accent2"/>
                </a:solidFill>
              </a:rPr>
              <a:t>Staying Home and Staying Healthy</a:t>
            </a:r>
            <a:r>
              <a:rPr lang="en-US" sz="3600" dirty="0">
                <a:solidFill>
                  <a:schemeClr val="accent2"/>
                </a:solidFill>
              </a:rPr>
              <a:t>! I realize, however, that for many, this comes with economic hardship. While many have been able to obtain some relief through benefits such as Unemployment Insurance, many others are still waiting or have been ineligible. </a:t>
            </a:r>
          </a:p>
          <a:p>
            <a:pPr marL="0" indent="0">
              <a:buNone/>
            </a:pPr>
            <a:r>
              <a:rPr lang="en-US" sz="3600" b="1" dirty="0">
                <a:solidFill>
                  <a:schemeClr val="accent2"/>
                </a:solidFill>
              </a:rPr>
              <a:t>For those still waiting: </a:t>
            </a:r>
          </a:p>
          <a:p>
            <a:r>
              <a:rPr lang="en-US" sz="3600" dirty="0">
                <a:solidFill>
                  <a:schemeClr val="accent2"/>
                </a:solidFill>
              </a:rPr>
              <a:t>The Employment Security Department (ESD) has received an unprecedented flood of applications for assistance. They are doing the best they can to meet this need by hiring additional staff, expanding service hours and updating their technology. </a:t>
            </a:r>
          </a:p>
          <a:p>
            <a:r>
              <a:rPr lang="en-US" sz="3600" dirty="0">
                <a:solidFill>
                  <a:schemeClr val="accent2"/>
                </a:solidFill>
              </a:rPr>
              <a:t>Many of the calls they are receiving and that we have received from constituents are now answered on their website (</a:t>
            </a:r>
            <a:r>
              <a:rPr lang="en-US" sz="3600" u="sng" dirty="0">
                <a:solidFill>
                  <a:schemeClr val="accent2"/>
                </a:solidFill>
                <a:hlinkClick r:id="rId2">
                  <a:extLst>
                    <a:ext uri="{A12FA001-AC4F-418D-AE19-62706E023703}">
                      <ahyp:hlinkClr xmlns="" xmlns:ahyp="http://schemas.microsoft.com/office/drawing/2018/hyperlinkcolor" val="tx"/>
                    </a:ext>
                  </a:extLst>
                </a:hlinkClick>
              </a:rPr>
              <a:t>ESD.WA.GOV</a:t>
            </a:r>
            <a:r>
              <a:rPr lang="en-US" sz="3600" dirty="0">
                <a:solidFill>
                  <a:schemeClr val="accent2"/>
                </a:solidFill>
              </a:rPr>
              <a:t>) where they have been providing up to date information and resources directly addressing the current circumstances of Washingtonians.</a:t>
            </a:r>
          </a:p>
          <a:p>
            <a:pPr marL="0" indent="0">
              <a:buNone/>
            </a:pPr>
            <a:r>
              <a:rPr lang="en-US" sz="3600" dirty="0">
                <a:solidFill>
                  <a:schemeClr val="accent2"/>
                </a:solidFill>
              </a:rPr>
              <a:t>Although it may be frustrating, if you have an issue that must be resolved by speaking to an agent, please continue to call. There are thousands of individuals getting through on the phones every day. </a:t>
            </a:r>
          </a:p>
          <a:p>
            <a:pPr marL="0" indent="0">
              <a:buNone/>
            </a:pPr>
            <a:r>
              <a:rPr lang="en-US" sz="3600" dirty="0">
                <a:solidFill>
                  <a:schemeClr val="accent2"/>
                </a:solidFill>
              </a:rPr>
              <a:t>It is important to know that, regardless of when you get through you will receive retroactive payments back to your eligibility date.  </a:t>
            </a:r>
          </a:p>
          <a:p>
            <a:pPr marL="0" indent="0">
              <a:buNone/>
            </a:pPr>
            <a:r>
              <a:rPr lang="en-US" sz="3600" b="1" dirty="0">
                <a:solidFill>
                  <a:schemeClr val="accent2"/>
                </a:solidFill>
              </a:rPr>
              <a:t>For those who have been ineligible thus far but are impacted by COVID-19,</a:t>
            </a:r>
            <a:r>
              <a:rPr lang="en-US" sz="3600" dirty="0">
                <a:solidFill>
                  <a:schemeClr val="accent2"/>
                </a:solidFill>
              </a:rPr>
              <a:t> I have good news and some instructions!</a:t>
            </a:r>
          </a:p>
          <a:p>
            <a:r>
              <a:rPr lang="en-US" sz="3600" dirty="0">
                <a:solidFill>
                  <a:schemeClr val="accent2"/>
                </a:solidFill>
              </a:rPr>
              <a:t>This coming weekend, ESD is updating its technology to enable the new Federal CARES Act. This will </a:t>
            </a:r>
          </a:p>
          <a:p>
            <a:pPr lvl="1"/>
            <a:r>
              <a:rPr lang="en-US" sz="3600" dirty="0">
                <a:solidFill>
                  <a:schemeClr val="accent2"/>
                </a:solidFill>
              </a:rPr>
              <a:t>Expand unemployment benefits to those not previously eligible for unemployment insurance, for example, independent contractors, those who are self-employed and those with fewer than 680 hours worked in the past year.</a:t>
            </a:r>
          </a:p>
          <a:p>
            <a:pPr lvl="1"/>
            <a:r>
              <a:rPr lang="en-US" sz="3600" dirty="0">
                <a:solidFill>
                  <a:schemeClr val="accent2"/>
                </a:solidFill>
              </a:rPr>
              <a:t>Add $600 on top of a person’s weekly benefit amount </a:t>
            </a:r>
          </a:p>
          <a:p>
            <a:pPr lvl="1"/>
            <a:r>
              <a:rPr lang="en-US" sz="3600" dirty="0">
                <a:solidFill>
                  <a:schemeClr val="accent2"/>
                </a:solidFill>
              </a:rPr>
              <a:t>Add 13 more weeks to the someone’s unemployment benefits </a:t>
            </a:r>
          </a:p>
          <a:p>
            <a:pPr marL="0" indent="0">
              <a:buNone/>
            </a:pPr>
            <a:r>
              <a:rPr lang="en-US" sz="3600" dirty="0">
                <a:solidFill>
                  <a:schemeClr val="accent2"/>
                </a:solidFill>
              </a:rPr>
              <a:t>For everyone: In addition to reading the FAQs on their website, here are four things you can do right now to stay up to date and to prepare to apply for unemployment, if you haven’t already:</a:t>
            </a:r>
          </a:p>
          <a:p>
            <a:r>
              <a:rPr lang="en-US" sz="3600" b="1" dirty="0">
                <a:solidFill>
                  <a:schemeClr val="accent2"/>
                </a:solidFill>
              </a:rPr>
              <a:t>Stay up to date.</a:t>
            </a:r>
            <a:r>
              <a:rPr lang="en-US" sz="3600" dirty="0">
                <a:solidFill>
                  <a:schemeClr val="accent2"/>
                </a:solidFill>
              </a:rPr>
              <a:t> If you haven’t already, please sign up for ESD’s COVID-19 action alerts. You can do so on the agency’s COVID page (</a:t>
            </a:r>
            <a:r>
              <a:rPr lang="en-US" sz="3600" u="sng" dirty="0">
                <a:solidFill>
                  <a:schemeClr val="accent2"/>
                </a:solidFill>
                <a:hlinkClick r:id="rId3">
                  <a:extLst>
                    <a:ext uri="{A12FA001-AC4F-418D-AE19-62706E023703}">
                      <ahyp:hlinkClr xmlns="" xmlns:ahyp="http://schemas.microsoft.com/office/drawing/2018/hyperlinkcolor" val="tx"/>
                    </a:ext>
                  </a:extLst>
                </a:hlinkClick>
              </a:rPr>
              <a:t>esd.wa.gov/newsroom/covid-19</a:t>
            </a:r>
            <a:r>
              <a:rPr lang="en-US" sz="3600" dirty="0">
                <a:solidFill>
                  <a:schemeClr val="accent2"/>
                </a:solidFill>
              </a:rPr>
              <a:t>).</a:t>
            </a:r>
          </a:p>
          <a:p>
            <a:r>
              <a:rPr lang="en-US" sz="3600" b="1" dirty="0">
                <a:solidFill>
                  <a:schemeClr val="accent2"/>
                </a:solidFill>
              </a:rPr>
              <a:t>Check your eligibility.</a:t>
            </a:r>
            <a:r>
              <a:rPr lang="en-US" sz="3600" dirty="0">
                <a:solidFill>
                  <a:schemeClr val="accent2"/>
                </a:solidFill>
              </a:rPr>
              <a:t> Learn more about your eligibility and when to apply for benefits using </a:t>
            </a:r>
            <a:r>
              <a:rPr lang="en-US" sz="3600" u="sng" dirty="0">
                <a:solidFill>
                  <a:schemeClr val="accent2"/>
                </a:solidFill>
                <a:hlinkClick r:id="rId4">
                  <a:extLst>
                    <a:ext uri="{A12FA001-AC4F-418D-AE19-62706E023703}">
                      <ahyp:hlinkClr xmlns="" xmlns:ahyp="http://schemas.microsoft.com/office/drawing/2018/hyperlinkcolor" val="tx"/>
                    </a:ext>
                  </a:extLst>
                </a:hlinkClick>
              </a:rPr>
              <a:t>the new eligibility checker</a:t>
            </a:r>
            <a:r>
              <a:rPr lang="en-US" sz="3600" dirty="0">
                <a:solidFill>
                  <a:schemeClr val="accent2"/>
                </a:solidFill>
              </a:rPr>
              <a:t>. We are encouraging those eligible for regular unemployment to apply now, and newly eligible to wait until after April 18.</a:t>
            </a:r>
          </a:p>
          <a:p>
            <a:r>
              <a:rPr lang="en-US" sz="3600" b="1" dirty="0">
                <a:solidFill>
                  <a:schemeClr val="accent2"/>
                </a:solidFill>
              </a:rPr>
              <a:t>Get ready to apply.</a:t>
            </a:r>
            <a:r>
              <a:rPr lang="en-US" sz="3600" dirty="0">
                <a:solidFill>
                  <a:schemeClr val="accent2"/>
                </a:solidFill>
              </a:rPr>
              <a:t> </a:t>
            </a:r>
            <a:r>
              <a:rPr lang="en-US" sz="3600" u="sng" dirty="0">
                <a:solidFill>
                  <a:schemeClr val="accent2"/>
                </a:solidFill>
                <a:hlinkClick r:id="rId5">
                  <a:extLst>
                    <a:ext uri="{A12FA001-AC4F-418D-AE19-62706E023703}">
                      <ahyp:hlinkClr xmlns="" xmlns:ahyp="http://schemas.microsoft.com/office/drawing/2018/hyperlinkcolor" val="tx"/>
                    </a:ext>
                  </a:extLst>
                </a:hlinkClick>
              </a:rPr>
              <a:t>Download the application checklist</a:t>
            </a:r>
            <a:r>
              <a:rPr lang="en-US" sz="3600" dirty="0">
                <a:solidFill>
                  <a:schemeClr val="accent2"/>
                </a:solidFill>
              </a:rPr>
              <a:t>.</a:t>
            </a:r>
          </a:p>
          <a:p>
            <a:r>
              <a:rPr lang="en-US" sz="3600" b="1" dirty="0">
                <a:solidFill>
                  <a:schemeClr val="accent2"/>
                </a:solidFill>
              </a:rPr>
              <a:t>Set up your account.</a:t>
            </a:r>
            <a:r>
              <a:rPr lang="en-US" sz="3600" dirty="0">
                <a:solidFill>
                  <a:schemeClr val="accent2"/>
                </a:solidFill>
              </a:rPr>
              <a:t> </a:t>
            </a:r>
            <a:r>
              <a:rPr lang="en-US" sz="3600" u="sng" dirty="0">
                <a:solidFill>
                  <a:schemeClr val="accent2"/>
                </a:solidFill>
                <a:hlinkClick r:id="rId6">
                  <a:extLst>
                    <a:ext uri="{A12FA001-AC4F-418D-AE19-62706E023703}">
                      <ahyp:hlinkClr xmlns="" xmlns:ahyp="http://schemas.microsoft.com/office/drawing/2018/hyperlinkcolor" val="tx"/>
                    </a:ext>
                  </a:extLst>
                </a:hlinkClick>
              </a:rPr>
              <a:t>Watch the tutorial video to set up your account correctly</a:t>
            </a:r>
            <a:r>
              <a:rPr lang="en-US" sz="3600" dirty="0">
                <a:solidFill>
                  <a:schemeClr val="accent2"/>
                </a:solidFill>
              </a:rPr>
              <a:t>. It is nine minutes long but will likely save a lot of time.</a:t>
            </a:r>
          </a:p>
          <a:p>
            <a:pPr marL="0" indent="0">
              <a:buNone/>
            </a:pPr>
            <a:r>
              <a:rPr lang="en-US" sz="3600" dirty="0">
                <a:solidFill>
                  <a:schemeClr val="accent2"/>
                </a:solidFill>
              </a:rPr>
              <a:t>Thank you for your understanding and patience through this difficult time.  </a:t>
            </a:r>
          </a:p>
          <a:p>
            <a:pPr marL="0" indent="0">
              <a:buNone/>
            </a:pPr>
            <a:r>
              <a:rPr lang="en-US" sz="3600" dirty="0">
                <a:solidFill>
                  <a:schemeClr val="accent2"/>
                </a:solidFill>
              </a:rPr>
              <a:t>Sincerely, </a:t>
            </a:r>
          </a:p>
          <a:p>
            <a:pPr marL="0" indent="0">
              <a:buNone/>
            </a:pPr>
            <a:r>
              <a:rPr lang="en-US" sz="3600" dirty="0">
                <a:solidFill>
                  <a:schemeClr val="accent2"/>
                </a:solidFill>
              </a:rPr>
              <a:t>XXXXXXXX</a:t>
            </a:r>
          </a:p>
          <a:p>
            <a:pPr marL="0" indent="0">
              <a:buNone/>
            </a:pPr>
            <a:endParaRPr lang="en-US" dirty="0"/>
          </a:p>
        </p:txBody>
      </p:sp>
    </p:spTree>
    <p:extLst>
      <p:ext uri="{BB962C8B-B14F-4D97-AF65-F5344CB8AC3E}">
        <p14:creationId xmlns:p14="http://schemas.microsoft.com/office/powerpoint/2010/main" val="625799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8A693-2D5A-43A5-BE23-D1EEACE3985C}"/>
              </a:ext>
            </a:extLst>
          </p:cNvPr>
          <p:cNvSpPr>
            <a:spLocks noGrp="1"/>
          </p:cNvSpPr>
          <p:nvPr>
            <p:ph type="title"/>
          </p:nvPr>
        </p:nvSpPr>
        <p:spPr>
          <a:xfrm>
            <a:off x="169958" y="785126"/>
            <a:ext cx="9613861" cy="1080938"/>
          </a:xfrm>
        </p:spPr>
        <p:txBody>
          <a:bodyPr/>
          <a:lstStyle/>
          <a:p>
            <a:r>
              <a:rPr lang="en-US" b="1" dirty="0">
                <a:latin typeface="Grotesque" panose="020B0504020202020204" pitchFamily="34" charset="0"/>
              </a:rPr>
              <a:t>Email templates: 1099s </a:t>
            </a:r>
          </a:p>
        </p:txBody>
      </p:sp>
      <p:sp>
        <p:nvSpPr>
          <p:cNvPr id="3" name="Content Placeholder 2">
            <a:extLst>
              <a:ext uri="{FF2B5EF4-FFF2-40B4-BE49-F238E27FC236}">
                <a16:creationId xmlns:a16="http://schemas.microsoft.com/office/drawing/2014/main" id="{6127413B-0470-4B3A-B206-84AEA1F0B2E7}"/>
              </a:ext>
            </a:extLst>
          </p:cNvPr>
          <p:cNvSpPr>
            <a:spLocks noGrp="1"/>
          </p:cNvSpPr>
          <p:nvPr>
            <p:ph idx="1"/>
          </p:nvPr>
        </p:nvSpPr>
        <p:spPr/>
        <p:txBody>
          <a:bodyPr/>
          <a:lstStyle/>
          <a:p>
            <a:r>
              <a:rPr lang="en-US" dirty="0">
                <a:solidFill>
                  <a:schemeClr val="accent2"/>
                </a:solidFill>
              </a:rPr>
              <a:t>Coming soon – we will be updating this by Wednesday, April 15th. </a:t>
            </a:r>
          </a:p>
        </p:txBody>
      </p:sp>
    </p:spTree>
    <p:extLst>
      <p:ext uri="{BB962C8B-B14F-4D97-AF65-F5344CB8AC3E}">
        <p14:creationId xmlns:p14="http://schemas.microsoft.com/office/powerpoint/2010/main" val="2060737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849C3-1F62-4512-92D2-31AC3824C89E}"/>
              </a:ext>
            </a:extLst>
          </p:cNvPr>
          <p:cNvSpPr>
            <a:spLocks noGrp="1"/>
          </p:cNvSpPr>
          <p:nvPr>
            <p:ph type="title"/>
          </p:nvPr>
        </p:nvSpPr>
        <p:spPr>
          <a:xfrm>
            <a:off x="85061" y="753228"/>
            <a:ext cx="10209122" cy="1080938"/>
          </a:xfrm>
        </p:spPr>
        <p:txBody>
          <a:bodyPr/>
          <a:lstStyle/>
          <a:p>
            <a:r>
              <a:rPr lang="en-US" b="1" dirty="0">
                <a:latin typeface="Grotesque" panose="020B0504020202020204" pitchFamily="34" charset="0"/>
              </a:rPr>
              <a:t>Email template: can’t get through</a:t>
            </a:r>
          </a:p>
        </p:txBody>
      </p:sp>
      <p:sp>
        <p:nvSpPr>
          <p:cNvPr id="3" name="Content Placeholder 2">
            <a:extLst>
              <a:ext uri="{FF2B5EF4-FFF2-40B4-BE49-F238E27FC236}">
                <a16:creationId xmlns:a16="http://schemas.microsoft.com/office/drawing/2014/main" id="{C9D3D8F7-FD0E-4898-BB1B-FFE52373DC6D}"/>
              </a:ext>
            </a:extLst>
          </p:cNvPr>
          <p:cNvSpPr>
            <a:spLocks noGrp="1"/>
          </p:cNvSpPr>
          <p:nvPr>
            <p:ph idx="1"/>
          </p:nvPr>
        </p:nvSpPr>
        <p:spPr/>
        <p:txBody>
          <a:bodyPr>
            <a:normAutofit fontScale="92500" lnSpcReduction="20000"/>
          </a:bodyPr>
          <a:lstStyle/>
          <a:p>
            <a:pPr marL="0" indent="0">
              <a:buNone/>
            </a:pPr>
            <a:r>
              <a:rPr lang="en-US" sz="1400" i="1" dirty="0">
                <a:solidFill>
                  <a:schemeClr val="accent2"/>
                </a:solidFill>
              </a:rPr>
              <a:t>Dear XXXXXX:</a:t>
            </a:r>
            <a:endParaRPr lang="en-US" sz="1400" dirty="0">
              <a:solidFill>
                <a:schemeClr val="accent2"/>
              </a:solidFill>
            </a:endParaRPr>
          </a:p>
          <a:p>
            <a:pPr marL="0" indent="0">
              <a:buNone/>
            </a:pPr>
            <a:r>
              <a:rPr lang="en-US" sz="1400" i="1" dirty="0">
                <a:solidFill>
                  <a:schemeClr val="accent2"/>
                </a:solidFill>
              </a:rPr>
              <a:t> Thank you so much for contacting us regarding unemployment insurance benefits. I am so sorry that you are having difficulty getting assistance. </a:t>
            </a:r>
            <a:endParaRPr lang="en-US" sz="1400" dirty="0">
              <a:solidFill>
                <a:schemeClr val="accent2"/>
              </a:solidFill>
            </a:endParaRPr>
          </a:p>
          <a:p>
            <a:pPr marL="0" indent="0">
              <a:buNone/>
            </a:pPr>
            <a:r>
              <a:rPr lang="en-US" sz="1400" i="1" dirty="0">
                <a:solidFill>
                  <a:schemeClr val="accent2"/>
                </a:solidFill>
              </a:rPr>
              <a:t> As you know, this is a historic time. The Employment Security Department has received an unprecedented flood of applications for assistance. They are doing the best they can to meet this need by hiring additional staff, expanding service hours and upgrading their technology. </a:t>
            </a:r>
            <a:endParaRPr lang="en-US" sz="1400" dirty="0">
              <a:solidFill>
                <a:schemeClr val="accent2"/>
              </a:solidFill>
            </a:endParaRPr>
          </a:p>
          <a:p>
            <a:pPr marL="0" indent="0">
              <a:buNone/>
            </a:pPr>
            <a:r>
              <a:rPr lang="en-US" sz="1400" i="1" dirty="0">
                <a:solidFill>
                  <a:schemeClr val="accent2"/>
                </a:solidFill>
              </a:rPr>
              <a:t>Many of the calls they are receiving and that we have received from constituents are now answered on </a:t>
            </a:r>
            <a:r>
              <a:rPr lang="en-US" sz="1400" i="1" u="sng" dirty="0">
                <a:solidFill>
                  <a:schemeClr val="accent2"/>
                </a:solidFill>
                <a:hlinkClick r:id="rId2">
                  <a:extLst>
                    <a:ext uri="{A12FA001-AC4F-418D-AE19-62706E023703}">
                      <ahyp:hlinkClr xmlns="" xmlns:ahyp="http://schemas.microsoft.com/office/drawing/2018/hyperlinkcolor" val="tx"/>
                    </a:ext>
                  </a:extLst>
                </a:hlinkClick>
              </a:rPr>
              <a:t>their website</a:t>
            </a:r>
            <a:r>
              <a:rPr lang="en-US" sz="1400" i="1" dirty="0">
                <a:solidFill>
                  <a:schemeClr val="accent2"/>
                </a:solidFill>
              </a:rPr>
              <a:t> (ESD.WA.GOV) where they have been providing up to date information and resources directly addressing the current circumstances of Washingtonians. They also will be providing information and instructions on accessing unemployment assistance through their </a:t>
            </a:r>
            <a:r>
              <a:rPr lang="en-US" sz="1400" i="1" u="sng" dirty="0">
                <a:solidFill>
                  <a:schemeClr val="accent2"/>
                </a:solidFill>
                <a:hlinkClick r:id="rId3">
                  <a:extLst>
                    <a:ext uri="{A12FA001-AC4F-418D-AE19-62706E023703}">
                      <ahyp:hlinkClr xmlns="" xmlns:ahyp="http://schemas.microsoft.com/office/drawing/2018/hyperlinkcolor" val="tx"/>
                    </a:ext>
                  </a:extLst>
                </a:hlinkClick>
              </a:rPr>
              <a:t>new Action Alert newsletter found here</a:t>
            </a:r>
            <a:r>
              <a:rPr lang="en-US" sz="1400" i="1" dirty="0">
                <a:solidFill>
                  <a:schemeClr val="accent2"/>
                </a:solidFill>
              </a:rPr>
              <a:t>.</a:t>
            </a:r>
            <a:endParaRPr lang="en-US" sz="1400" dirty="0">
              <a:solidFill>
                <a:schemeClr val="accent2"/>
              </a:solidFill>
            </a:endParaRPr>
          </a:p>
          <a:p>
            <a:pPr marL="0" indent="0">
              <a:buNone/>
            </a:pPr>
            <a:r>
              <a:rPr lang="en-US" sz="1400" i="1" dirty="0">
                <a:solidFill>
                  <a:schemeClr val="accent2"/>
                </a:solidFill>
              </a:rPr>
              <a:t>Although it may be frustrating, if you have an issue that must be resolved by speaking to an agent, please continue to call. There are thousands of individuals getting through on the phones every day. </a:t>
            </a:r>
            <a:endParaRPr lang="en-US" sz="1400" dirty="0">
              <a:solidFill>
                <a:schemeClr val="accent2"/>
              </a:solidFill>
            </a:endParaRPr>
          </a:p>
          <a:p>
            <a:pPr marL="0" indent="0">
              <a:buNone/>
            </a:pPr>
            <a:r>
              <a:rPr lang="en-US" sz="1400" i="1" dirty="0">
                <a:solidFill>
                  <a:schemeClr val="accent2"/>
                </a:solidFill>
              </a:rPr>
              <a:t>It is important to know that, regardless of when you get through you will receive retroactive payments back to your eligibility date.  </a:t>
            </a:r>
            <a:endParaRPr lang="en-US" sz="1400" dirty="0">
              <a:solidFill>
                <a:schemeClr val="accent2"/>
              </a:solidFill>
            </a:endParaRPr>
          </a:p>
          <a:p>
            <a:pPr marL="0" indent="0">
              <a:buNone/>
            </a:pPr>
            <a:r>
              <a:rPr lang="en-US" sz="1400" i="1" dirty="0">
                <a:solidFill>
                  <a:schemeClr val="accent2"/>
                </a:solidFill>
              </a:rPr>
              <a:t>Thank you for your understanding and patience through this difficult time.  </a:t>
            </a:r>
            <a:endParaRPr lang="en-US" sz="1400" dirty="0">
              <a:solidFill>
                <a:schemeClr val="accent2"/>
              </a:solidFill>
            </a:endParaRPr>
          </a:p>
          <a:p>
            <a:pPr marL="0" indent="0">
              <a:buNone/>
            </a:pPr>
            <a:r>
              <a:rPr lang="en-US" sz="1400" i="1" dirty="0">
                <a:solidFill>
                  <a:schemeClr val="accent2"/>
                </a:solidFill>
              </a:rPr>
              <a:t> </a:t>
            </a:r>
            <a:endParaRPr lang="en-US" sz="1400" dirty="0">
              <a:solidFill>
                <a:schemeClr val="accent2"/>
              </a:solidFill>
            </a:endParaRPr>
          </a:p>
          <a:p>
            <a:pPr marL="0" indent="0">
              <a:buNone/>
            </a:pPr>
            <a:r>
              <a:rPr lang="en-US" sz="1400" i="1" dirty="0">
                <a:solidFill>
                  <a:schemeClr val="accent2"/>
                </a:solidFill>
              </a:rPr>
              <a:t>Sincerely, </a:t>
            </a:r>
            <a:endParaRPr lang="en-US" sz="1400" dirty="0">
              <a:solidFill>
                <a:schemeClr val="accent2"/>
              </a:solidFill>
            </a:endParaRPr>
          </a:p>
          <a:p>
            <a:pPr marL="0" indent="0">
              <a:buNone/>
            </a:pPr>
            <a:r>
              <a:rPr lang="en-US" sz="1400" i="1" dirty="0">
                <a:solidFill>
                  <a:schemeClr val="accent2"/>
                </a:solidFill>
              </a:rPr>
              <a:t>XXXXXXXXX</a:t>
            </a:r>
            <a:endParaRPr lang="en-US" sz="1400" dirty="0">
              <a:solidFill>
                <a:schemeClr val="accent2"/>
              </a:solidFill>
            </a:endParaRPr>
          </a:p>
          <a:p>
            <a:pPr marL="0" indent="0">
              <a:buNone/>
            </a:pPr>
            <a:endParaRPr lang="en-US" sz="1400" dirty="0">
              <a:solidFill>
                <a:schemeClr val="accent2"/>
              </a:solidFill>
            </a:endParaRPr>
          </a:p>
        </p:txBody>
      </p:sp>
    </p:spTree>
    <p:extLst>
      <p:ext uri="{BB962C8B-B14F-4D97-AF65-F5344CB8AC3E}">
        <p14:creationId xmlns:p14="http://schemas.microsoft.com/office/powerpoint/2010/main" val="3100182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77D15-8495-4761-9252-F58E85E8FE9F}"/>
              </a:ext>
            </a:extLst>
          </p:cNvPr>
          <p:cNvSpPr>
            <a:spLocks noGrp="1"/>
          </p:cNvSpPr>
          <p:nvPr>
            <p:ph type="title"/>
          </p:nvPr>
        </p:nvSpPr>
        <p:spPr>
          <a:xfrm>
            <a:off x="116959" y="753228"/>
            <a:ext cx="10177224" cy="1080938"/>
          </a:xfrm>
        </p:spPr>
        <p:txBody>
          <a:bodyPr>
            <a:normAutofit/>
          </a:bodyPr>
          <a:lstStyle/>
          <a:p>
            <a:r>
              <a:rPr lang="en-US" b="1" dirty="0">
                <a:latin typeface="Grotesque" panose="020B0504020202020204" pitchFamily="34" charset="0"/>
              </a:rPr>
              <a:t>Email template: specific claim needs</a:t>
            </a:r>
          </a:p>
        </p:txBody>
      </p:sp>
      <p:sp>
        <p:nvSpPr>
          <p:cNvPr id="3" name="Content Placeholder 2">
            <a:extLst>
              <a:ext uri="{FF2B5EF4-FFF2-40B4-BE49-F238E27FC236}">
                <a16:creationId xmlns:a16="http://schemas.microsoft.com/office/drawing/2014/main" id="{F7307D1A-7854-49B1-BE72-EFF70619B759}"/>
              </a:ext>
            </a:extLst>
          </p:cNvPr>
          <p:cNvSpPr>
            <a:spLocks noGrp="1"/>
          </p:cNvSpPr>
          <p:nvPr>
            <p:ph idx="1"/>
          </p:nvPr>
        </p:nvSpPr>
        <p:spPr/>
        <p:txBody>
          <a:bodyPr>
            <a:normAutofit fontScale="62500" lnSpcReduction="20000"/>
          </a:bodyPr>
          <a:lstStyle/>
          <a:p>
            <a:pPr marL="0" indent="0">
              <a:buNone/>
            </a:pPr>
            <a:r>
              <a:rPr lang="en-US" i="1" dirty="0">
                <a:solidFill>
                  <a:schemeClr val="accent2"/>
                </a:solidFill>
              </a:rPr>
              <a:t>Dear XXXXXX,</a:t>
            </a:r>
          </a:p>
          <a:p>
            <a:pPr marL="0" indent="0">
              <a:buNone/>
            </a:pPr>
            <a:r>
              <a:rPr lang="en-US" i="1" dirty="0">
                <a:solidFill>
                  <a:schemeClr val="accent2"/>
                </a:solidFill>
              </a:rPr>
              <a:t>Thank you for your email and bringing this to our attention. </a:t>
            </a:r>
          </a:p>
          <a:p>
            <a:pPr marL="0" indent="0">
              <a:buNone/>
            </a:pPr>
            <a:r>
              <a:rPr lang="en-US" i="1" dirty="0">
                <a:solidFill>
                  <a:schemeClr val="accent2"/>
                </a:solidFill>
              </a:rPr>
              <a:t>During these unprecedented times, the Employment Security Department is inundated with applications, claims, and inquiries. They are putting all their hearts, souls and hard work in to meet the needs of those we all serve.</a:t>
            </a:r>
          </a:p>
          <a:p>
            <a:pPr marL="0" indent="0">
              <a:buNone/>
            </a:pPr>
            <a:r>
              <a:rPr lang="en-US" i="1" dirty="0">
                <a:solidFill>
                  <a:schemeClr val="accent2"/>
                </a:solidFill>
              </a:rPr>
              <a:t>Unfortunately, because of this exceptional demand, our office is not able to escalate specific claims at this time. To inquire about your claim, you will need to keep trying to reach their Claims Center agents by calling 800-318-6022 during the </a:t>
            </a:r>
            <a:r>
              <a:rPr lang="en-US" i="1" u="sng" dirty="0">
                <a:solidFill>
                  <a:schemeClr val="accent2"/>
                </a:solidFill>
                <a:hlinkClick r:id="rId2">
                  <a:extLst>
                    <a:ext uri="{A12FA001-AC4F-418D-AE19-62706E023703}">
                      <ahyp:hlinkClr xmlns="" xmlns:ahyp="http://schemas.microsoft.com/office/drawing/2018/hyperlinkcolor" val="tx"/>
                    </a:ext>
                  </a:extLst>
                </a:hlinkClick>
              </a:rPr>
              <a:t>assigned day(s) based on your question(s)</a:t>
            </a:r>
            <a:r>
              <a:rPr lang="en-US" i="1" dirty="0">
                <a:solidFill>
                  <a:schemeClr val="accent2"/>
                </a:solidFill>
              </a:rPr>
              <a:t> or by utilizing </a:t>
            </a:r>
            <a:r>
              <a:rPr lang="en-US" i="1" u="sng" dirty="0" err="1">
                <a:solidFill>
                  <a:schemeClr val="accent2"/>
                </a:solidFill>
                <a:hlinkClick r:id="rId3">
                  <a:extLst>
                    <a:ext uri="{A12FA001-AC4F-418D-AE19-62706E023703}">
                      <ahyp:hlinkClr xmlns="" xmlns:ahyp="http://schemas.microsoft.com/office/drawing/2018/hyperlinkcolor" val="tx"/>
                    </a:ext>
                  </a:extLst>
                </a:hlinkClick>
              </a:rPr>
              <a:t>eServices</a:t>
            </a:r>
            <a:r>
              <a:rPr lang="en-US" i="1" dirty="0">
                <a:solidFill>
                  <a:schemeClr val="accent2"/>
                </a:solidFill>
              </a:rPr>
              <a:t>. ESD has expanded hours and is </a:t>
            </a:r>
            <a:r>
              <a:rPr lang="en-US" i="1" u="sng" dirty="0">
                <a:solidFill>
                  <a:schemeClr val="accent2"/>
                </a:solidFill>
                <a:hlinkClick r:id="rId4">
                  <a:extLst>
                    <a:ext uri="{A12FA001-AC4F-418D-AE19-62706E023703}">
                      <ahyp:hlinkClr xmlns="" xmlns:ahyp="http://schemas.microsoft.com/office/drawing/2018/hyperlinkcolor" val="tx"/>
                    </a:ext>
                  </a:extLst>
                </a:hlinkClick>
              </a:rPr>
              <a:t>hiring</a:t>
            </a:r>
            <a:r>
              <a:rPr lang="en-US" i="1" dirty="0">
                <a:solidFill>
                  <a:schemeClr val="accent2"/>
                </a:solidFill>
              </a:rPr>
              <a:t> more people to be able to serve you faster. </a:t>
            </a:r>
          </a:p>
          <a:p>
            <a:pPr marL="0" indent="0">
              <a:buNone/>
            </a:pPr>
            <a:r>
              <a:rPr lang="en-US" i="1" dirty="0">
                <a:solidFill>
                  <a:schemeClr val="accent2"/>
                </a:solidFill>
              </a:rPr>
              <a:t>In the meantime, please visit their </a:t>
            </a:r>
            <a:r>
              <a:rPr lang="en-US" i="1" u="sng" dirty="0">
                <a:solidFill>
                  <a:schemeClr val="accent2"/>
                </a:solidFill>
                <a:hlinkClick r:id="rId5">
                  <a:extLst>
                    <a:ext uri="{A12FA001-AC4F-418D-AE19-62706E023703}">
                      <ahyp:hlinkClr xmlns="" xmlns:ahyp="http://schemas.microsoft.com/office/drawing/2018/hyperlinkcolor" val="tx"/>
                    </a:ext>
                  </a:extLst>
                </a:hlinkClick>
              </a:rPr>
              <a:t>COVID-19 Information page</a:t>
            </a:r>
            <a:r>
              <a:rPr lang="en-US" i="1" dirty="0">
                <a:solidFill>
                  <a:schemeClr val="accent2"/>
                </a:solidFill>
              </a:rPr>
              <a:t> for the most up-to-date information and </a:t>
            </a:r>
            <a:r>
              <a:rPr lang="en-US" i="1" u="sng" dirty="0">
                <a:solidFill>
                  <a:schemeClr val="accent2"/>
                </a:solidFill>
                <a:hlinkClick r:id="rId6">
                  <a:extLst>
                    <a:ext uri="{A12FA001-AC4F-418D-AE19-62706E023703}">
                      <ahyp:hlinkClr xmlns="" xmlns:ahyp="http://schemas.microsoft.com/office/drawing/2018/hyperlinkcolor" val="tx"/>
                    </a:ext>
                  </a:extLst>
                </a:hlinkClick>
              </a:rPr>
              <a:t>subscribe to email updates</a:t>
            </a:r>
            <a:r>
              <a:rPr lang="en-US" i="1" dirty="0">
                <a:solidFill>
                  <a:schemeClr val="accent2"/>
                </a:solidFill>
              </a:rPr>
              <a:t> about COVID-19 guidance so you receive their alerts as new guidance becomes available. </a:t>
            </a:r>
          </a:p>
          <a:p>
            <a:pPr marL="0" indent="0">
              <a:buNone/>
            </a:pPr>
            <a:r>
              <a:rPr lang="en-US" i="1" dirty="0">
                <a:solidFill>
                  <a:schemeClr val="accent2"/>
                </a:solidFill>
              </a:rPr>
              <a:t>We ask for your patience and partnership as we adapt to these unprecedented times. We will get through this together.</a:t>
            </a:r>
          </a:p>
          <a:p>
            <a:pPr marL="0" indent="0">
              <a:buNone/>
            </a:pPr>
            <a:endParaRPr lang="en-US" i="1" dirty="0">
              <a:solidFill>
                <a:schemeClr val="accent2"/>
              </a:solidFill>
            </a:endParaRPr>
          </a:p>
          <a:p>
            <a:pPr marL="0" indent="0">
              <a:buNone/>
            </a:pPr>
            <a:r>
              <a:rPr lang="en-US" i="1" dirty="0">
                <a:solidFill>
                  <a:schemeClr val="accent2"/>
                </a:solidFill>
              </a:rPr>
              <a:t>Sincerely, </a:t>
            </a:r>
            <a:endParaRPr lang="en-US" dirty="0">
              <a:solidFill>
                <a:schemeClr val="accent2"/>
              </a:solidFill>
            </a:endParaRPr>
          </a:p>
          <a:p>
            <a:pPr marL="0" indent="0">
              <a:buNone/>
            </a:pPr>
            <a:r>
              <a:rPr lang="en-US" i="1" dirty="0">
                <a:solidFill>
                  <a:schemeClr val="accent2"/>
                </a:solidFill>
              </a:rPr>
              <a:t>XXXXXXXXX</a:t>
            </a:r>
            <a:endParaRPr lang="en-US" dirty="0">
              <a:solidFill>
                <a:schemeClr val="accent2"/>
              </a:solidFill>
            </a:endParaRPr>
          </a:p>
        </p:txBody>
      </p:sp>
    </p:spTree>
    <p:extLst>
      <p:ext uri="{BB962C8B-B14F-4D97-AF65-F5344CB8AC3E}">
        <p14:creationId xmlns:p14="http://schemas.microsoft.com/office/powerpoint/2010/main" val="3101689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1993A24-A90D-454B-983D-B41765797636}"/>
              </a:ext>
            </a:extLst>
          </p:cNvPr>
          <p:cNvSpPr>
            <a:spLocks noGrp="1"/>
          </p:cNvSpPr>
          <p:nvPr>
            <p:ph type="ctrTitle"/>
          </p:nvPr>
        </p:nvSpPr>
        <p:spPr>
          <a:xfrm>
            <a:off x="-180751" y="3104706"/>
            <a:ext cx="9005777" cy="858199"/>
          </a:xfrm>
        </p:spPr>
        <p:txBody>
          <a:bodyPr anchor="b">
            <a:noAutofit/>
          </a:bodyPr>
          <a:lstStyle/>
          <a:p>
            <a:r>
              <a:rPr lang="en-US" sz="3600" b="1" dirty="0">
                <a:latin typeface="Grotesque" panose="020B0504020202020204" pitchFamily="34" charset="0"/>
              </a:rPr>
              <a:t>Social media and graphics</a:t>
            </a:r>
          </a:p>
        </p:txBody>
      </p:sp>
    </p:spTree>
    <p:extLst>
      <p:ext uri="{BB962C8B-B14F-4D97-AF65-F5344CB8AC3E}">
        <p14:creationId xmlns:p14="http://schemas.microsoft.com/office/powerpoint/2010/main" val="3101020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1D13B-2783-4C4C-ADC1-102F1F9E41F0}"/>
              </a:ext>
            </a:extLst>
          </p:cNvPr>
          <p:cNvSpPr>
            <a:spLocks noGrp="1"/>
          </p:cNvSpPr>
          <p:nvPr>
            <p:ph type="title"/>
          </p:nvPr>
        </p:nvSpPr>
        <p:spPr>
          <a:xfrm>
            <a:off x="260055" y="903767"/>
            <a:ext cx="9670754" cy="882503"/>
          </a:xfrm>
        </p:spPr>
        <p:txBody>
          <a:bodyPr>
            <a:noAutofit/>
          </a:bodyPr>
          <a:lstStyle/>
          <a:p>
            <a:r>
              <a:rPr lang="en-US" sz="3200" b="1" dirty="0">
                <a:latin typeface="Grotesque" panose="020B0504020202020204" pitchFamily="34" charset="0"/>
              </a:rPr>
              <a:t>Social media suggestions for the week of 4/12</a:t>
            </a:r>
          </a:p>
        </p:txBody>
      </p:sp>
      <p:graphicFrame>
        <p:nvGraphicFramePr>
          <p:cNvPr id="4" name="Table 4">
            <a:extLst>
              <a:ext uri="{FF2B5EF4-FFF2-40B4-BE49-F238E27FC236}">
                <a16:creationId xmlns:a16="http://schemas.microsoft.com/office/drawing/2014/main" id="{9362D71A-6A13-42AF-8686-DB19F77A08DD}"/>
              </a:ext>
            </a:extLst>
          </p:cNvPr>
          <p:cNvGraphicFramePr>
            <a:graphicFrameLocks noGrp="1"/>
          </p:cNvGraphicFramePr>
          <p:nvPr>
            <p:extLst>
              <p:ext uri="{D42A27DB-BD31-4B8C-83A1-F6EECF244321}">
                <p14:modId xmlns:p14="http://schemas.microsoft.com/office/powerpoint/2010/main" val="3923027462"/>
              </p:ext>
            </p:extLst>
          </p:nvPr>
        </p:nvGraphicFramePr>
        <p:xfrm>
          <a:off x="180753" y="2145915"/>
          <a:ext cx="11834037" cy="4155692"/>
        </p:xfrm>
        <a:graphic>
          <a:graphicData uri="http://schemas.openxmlformats.org/drawingml/2006/table">
            <a:tbl>
              <a:tblPr firstRow="1" bandRow="1">
                <a:tableStyleId>{F5AB1C69-6EDB-4FF4-983F-18BD219EF322}</a:tableStyleId>
              </a:tblPr>
              <a:tblGrid>
                <a:gridCol w="1525967">
                  <a:extLst>
                    <a:ext uri="{9D8B030D-6E8A-4147-A177-3AD203B41FA5}">
                      <a16:colId xmlns:a16="http://schemas.microsoft.com/office/drawing/2014/main" val="708355894"/>
                    </a:ext>
                  </a:extLst>
                </a:gridCol>
                <a:gridCol w="7664847">
                  <a:extLst>
                    <a:ext uri="{9D8B030D-6E8A-4147-A177-3AD203B41FA5}">
                      <a16:colId xmlns:a16="http://schemas.microsoft.com/office/drawing/2014/main" val="3630350489"/>
                    </a:ext>
                  </a:extLst>
                </a:gridCol>
                <a:gridCol w="2643223">
                  <a:extLst>
                    <a:ext uri="{9D8B030D-6E8A-4147-A177-3AD203B41FA5}">
                      <a16:colId xmlns:a16="http://schemas.microsoft.com/office/drawing/2014/main" val="2828774151"/>
                    </a:ext>
                  </a:extLst>
                </a:gridCol>
              </a:tblGrid>
              <a:tr h="382249">
                <a:tc>
                  <a:txBody>
                    <a:bodyPr/>
                    <a:lstStyle/>
                    <a:p>
                      <a:r>
                        <a:rPr lang="en-US" sz="1200" dirty="0"/>
                        <a:t>Subject</a:t>
                      </a:r>
                      <a:endParaRPr lang="en-US" sz="1200" b="0" dirty="0">
                        <a:solidFill>
                          <a:sysClr val="windowText" lastClr="000000"/>
                        </a:solidFill>
                      </a:endParaRPr>
                    </a:p>
                  </a:txBody>
                  <a:tcPr/>
                </a:tc>
                <a:tc>
                  <a:txBody>
                    <a:bodyPr/>
                    <a:lstStyle/>
                    <a:p>
                      <a:r>
                        <a:rPr lang="en-US" sz="1200" dirty="0"/>
                        <a:t>Proposed language and link</a:t>
                      </a:r>
                      <a:endParaRPr lang="en-US" sz="1200" b="0" dirty="0">
                        <a:solidFill>
                          <a:sysClr val="windowText" lastClr="000000"/>
                        </a:solidFill>
                      </a:endParaRPr>
                    </a:p>
                  </a:txBody>
                  <a:tcPr/>
                </a:tc>
                <a:tc>
                  <a:txBody>
                    <a:bodyPr/>
                    <a:lstStyle/>
                    <a:p>
                      <a:r>
                        <a:rPr lang="en-US" sz="1200" dirty="0"/>
                        <a:t>Images to include  - see the subsequent pages</a:t>
                      </a:r>
                      <a:endParaRPr lang="en-US" sz="1200" b="0" dirty="0">
                        <a:solidFill>
                          <a:sysClr val="windowText" lastClr="000000"/>
                        </a:solidFill>
                      </a:endParaRPr>
                    </a:p>
                  </a:txBody>
                  <a:tcPr/>
                </a:tc>
                <a:extLst>
                  <a:ext uri="{0D108BD9-81ED-4DB2-BD59-A6C34878D82A}">
                    <a16:rowId xmlns:a16="http://schemas.microsoft.com/office/drawing/2014/main" val="2609704760"/>
                  </a:ext>
                </a:extLst>
              </a:tr>
              <a:tr h="668935">
                <a:tc>
                  <a:txBody>
                    <a:bodyPr/>
                    <a:lstStyle/>
                    <a:p>
                      <a:r>
                        <a:rPr lang="en-US" sz="1200" dirty="0"/>
                        <a:t>Launch of expanded benefits</a:t>
                      </a:r>
                      <a:endParaRPr lang="en-US" sz="1200" b="0" dirty="0">
                        <a:solidFill>
                          <a:sysClr val="windowText" lastClr="000000"/>
                        </a:solidFill>
                      </a:endParaRPr>
                    </a:p>
                  </a:txBody>
                  <a:tcPr/>
                </a:tc>
                <a:tc>
                  <a:txBody>
                    <a:bodyPr/>
                    <a:lstStyle/>
                    <a:p>
                      <a:r>
                        <a:rPr lang="en-US" sz="1200" b="0" dirty="0">
                          <a:solidFill>
                            <a:sysClr val="windowText" lastClr="000000"/>
                          </a:solidFill>
                        </a:rPr>
                        <a:t>Expanded unemployment benefits become available in WA April 18. Get an account set-up now &amp; get prepared so that you can be ready! The more prepared, the sooner you’ll get your benefits esd.wa.gov/unemployment </a:t>
                      </a:r>
                    </a:p>
                  </a:txBody>
                  <a:tcPr/>
                </a:tc>
                <a:tc>
                  <a:txBody>
                    <a:bodyPr/>
                    <a:lstStyle/>
                    <a:p>
                      <a:r>
                        <a:rPr lang="en-US" sz="1200" b="0" dirty="0">
                          <a:solidFill>
                            <a:sysClr val="windowText" lastClr="000000"/>
                          </a:solidFill>
                        </a:rPr>
                        <a:t>Expanded benefits graphic</a:t>
                      </a:r>
                    </a:p>
                  </a:txBody>
                  <a:tcPr/>
                </a:tc>
                <a:extLst>
                  <a:ext uri="{0D108BD9-81ED-4DB2-BD59-A6C34878D82A}">
                    <a16:rowId xmlns:a16="http://schemas.microsoft.com/office/drawing/2014/main" val="2375409052"/>
                  </a:ext>
                </a:extLst>
              </a:tr>
              <a:tr h="937118">
                <a:tc>
                  <a:txBody>
                    <a:bodyPr/>
                    <a:lstStyle/>
                    <a:p>
                      <a:r>
                        <a:rPr lang="en-US" sz="1200" dirty="0"/>
                        <a:t>Overall – get prepared</a:t>
                      </a:r>
                      <a:endParaRPr lang="en-US" sz="1200" b="0" dirty="0">
                        <a:solidFill>
                          <a:sysClr val="windowText" lastClr="000000"/>
                        </a:solidFill>
                      </a:endParaRPr>
                    </a:p>
                  </a:txBody>
                  <a:tcPr/>
                </a:tc>
                <a:tc>
                  <a:txBody>
                    <a:bodyPr/>
                    <a:lstStyle/>
                    <a:p>
                      <a:r>
                        <a:rPr lang="en-US" sz="1200" dirty="0"/>
                        <a:t>Need unemployment benefits? The more prepared you are, the more likely, you’ll get them quickly! 4 things to do right now to prepare to apply </a:t>
                      </a:r>
                      <a:r>
                        <a:rPr lang="en-US" sz="1200" b="0" dirty="0">
                          <a:solidFill>
                            <a:sysClr val="windowText" lastClr="000000"/>
                          </a:solidFill>
                        </a:rPr>
                        <a:t>esd.wa.gov/unemployment</a:t>
                      </a:r>
                    </a:p>
                  </a:txBody>
                  <a:tcPr/>
                </a:tc>
                <a:tc>
                  <a:txBody>
                    <a:bodyPr/>
                    <a:lstStyle/>
                    <a:p>
                      <a:r>
                        <a:rPr lang="en-US" sz="1200" dirty="0"/>
                        <a:t>4 step graphics</a:t>
                      </a:r>
                      <a:endParaRPr lang="en-US" sz="1200" b="0" dirty="0">
                        <a:solidFill>
                          <a:sysClr val="windowText" lastClr="000000"/>
                        </a:solidFill>
                      </a:endParaRPr>
                    </a:p>
                  </a:txBody>
                  <a:tcPr/>
                </a:tc>
                <a:extLst>
                  <a:ext uri="{0D108BD9-81ED-4DB2-BD59-A6C34878D82A}">
                    <a16:rowId xmlns:a16="http://schemas.microsoft.com/office/drawing/2014/main" val="2575185100"/>
                  </a:ext>
                </a:extLst>
              </a:tr>
              <a:tr h="525592">
                <a:tc>
                  <a:txBody>
                    <a:bodyPr/>
                    <a:lstStyle/>
                    <a:p>
                      <a:r>
                        <a:rPr lang="en-US" sz="1200" dirty="0"/>
                        <a:t>Overall </a:t>
                      </a:r>
                      <a:endParaRPr lang="en-US" sz="1200" b="0" dirty="0">
                        <a:solidFill>
                          <a:sysClr val="windowText" lastClr="00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How to get your unemployment benefits more quickly: PREPARE! Here are 4 Steps to do now to get ready: </a:t>
                      </a:r>
                      <a:r>
                        <a:rPr lang="en-US" sz="1200" b="0" dirty="0">
                          <a:solidFill>
                            <a:sysClr val="windowText" lastClr="000000"/>
                          </a:solidFill>
                        </a:rPr>
                        <a:t>esd.wa.gov/unemployment</a:t>
                      </a:r>
                      <a:r>
                        <a:rPr lang="en-US" sz="1200" dirty="0"/>
                        <a:t> </a:t>
                      </a:r>
                    </a:p>
                    <a:p>
                      <a:endParaRPr lang="en-US" sz="1200" b="0" dirty="0">
                        <a:solidFill>
                          <a:sysClr val="windowText" lastClr="000000"/>
                        </a:solidFill>
                      </a:endParaRPr>
                    </a:p>
                  </a:txBody>
                  <a:tcPr/>
                </a:tc>
                <a:tc>
                  <a:txBody>
                    <a:bodyPr/>
                    <a:lstStyle/>
                    <a:p>
                      <a:r>
                        <a:rPr lang="en-US" sz="1200" dirty="0"/>
                        <a:t>4 steps graphic</a:t>
                      </a:r>
                      <a:endParaRPr lang="en-US" sz="1200" b="0" dirty="0">
                        <a:solidFill>
                          <a:sysClr val="windowText" lastClr="000000"/>
                        </a:solidFill>
                      </a:endParaRPr>
                    </a:p>
                  </a:txBody>
                  <a:tcPr/>
                </a:tc>
                <a:extLst>
                  <a:ext uri="{0D108BD9-81ED-4DB2-BD59-A6C34878D82A}">
                    <a16:rowId xmlns:a16="http://schemas.microsoft.com/office/drawing/2014/main" val="2215698928"/>
                  </a:ext>
                </a:extLst>
              </a:tr>
              <a:tr h="525592">
                <a:tc>
                  <a:txBody>
                    <a:bodyPr/>
                    <a:lstStyle/>
                    <a:p>
                      <a:r>
                        <a:rPr lang="en-US" sz="1200" dirty="0"/>
                        <a:t>First step</a:t>
                      </a:r>
                      <a:endParaRPr lang="en-US" sz="1200" b="0" dirty="0">
                        <a:solidFill>
                          <a:sysClr val="windowText" lastClr="00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Make sure when you apply for Unemployment benefits that the first step is not a stumble! Sign up for your account NOW to be ready – watch the video 1</a:t>
                      </a:r>
                      <a:r>
                        <a:rPr lang="en-US" sz="1200" baseline="30000" dirty="0"/>
                        <a:t>st</a:t>
                      </a:r>
                      <a:r>
                        <a:rPr lang="en-US" sz="1200" dirty="0"/>
                        <a:t> and then sign-up! </a:t>
                      </a:r>
                      <a:r>
                        <a:rPr lang="en-US" sz="1200" dirty="0">
                          <a:hlinkClick r:id="rId2"/>
                        </a:rPr>
                        <a:t>https://youtu.be/JgrLhqbtHQ4</a:t>
                      </a:r>
                      <a:r>
                        <a:rPr lang="en-US" sz="1200" dirty="0"/>
                        <a:t> </a:t>
                      </a:r>
                    </a:p>
                    <a:p>
                      <a:endParaRPr lang="en-US" sz="1200" b="0" dirty="0">
                        <a:solidFill>
                          <a:sysClr val="windowText" lastClr="000000"/>
                        </a:solidFill>
                      </a:endParaRPr>
                    </a:p>
                  </a:txBody>
                  <a:tcPr/>
                </a:tc>
                <a:tc>
                  <a:txBody>
                    <a:bodyPr/>
                    <a:lstStyle/>
                    <a:p>
                      <a:r>
                        <a:rPr lang="en-US" sz="1200" b="0" dirty="0">
                          <a:solidFill>
                            <a:sysClr val="windowText" lastClr="000000"/>
                          </a:solidFill>
                        </a:rPr>
                        <a:t>SAW graphic</a:t>
                      </a:r>
                    </a:p>
                  </a:txBody>
                  <a:tcPr/>
                </a:tc>
                <a:extLst>
                  <a:ext uri="{0D108BD9-81ED-4DB2-BD59-A6C34878D82A}">
                    <a16:rowId xmlns:a16="http://schemas.microsoft.com/office/drawing/2014/main" val="3907621466"/>
                  </a:ext>
                </a:extLst>
              </a:tr>
              <a:tr h="812279">
                <a:tc>
                  <a:txBody>
                    <a:bodyPr/>
                    <a:lstStyle/>
                    <a:p>
                      <a:r>
                        <a:rPr lang="en-US" sz="1200" dirty="0"/>
                        <a:t>All those not currently eligible</a:t>
                      </a:r>
                      <a:endParaRPr lang="en-US" sz="1200" b="0" dirty="0">
                        <a:solidFill>
                          <a:sysClr val="windowText" lastClr="000000"/>
                        </a:solidFill>
                      </a:endParaRPr>
                    </a:p>
                  </a:txBody>
                  <a:tcPr/>
                </a:tc>
                <a:tc>
                  <a:txBody>
                    <a:bodyPr/>
                    <a:lstStyle/>
                    <a:p>
                      <a:r>
                        <a:rPr lang="en-US" sz="1200" dirty="0"/>
                        <a:t>Expanded unemployment benefits applications open up soon for those not previously eligible. Click here to get the eligibility checker to see if that’s YOU and use our checklist to prepare. The more prepared you are, the sooner you get the money and benefits </a:t>
                      </a:r>
                      <a:r>
                        <a:rPr lang="en-US" sz="1200" b="0" dirty="0">
                          <a:solidFill>
                            <a:sysClr val="windowText" lastClr="000000"/>
                          </a:solidFill>
                        </a:rPr>
                        <a:t>esd.wa.gov/unemployment</a:t>
                      </a:r>
                    </a:p>
                  </a:txBody>
                  <a:tcPr/>
                </a:tc>
                <a:tc>
                  <a:txBody>
                    <a:bodyPr/>
                    <a:lstStyle/>
                    <a:p>
                      <a:r>
                        <a:rPr lang="en-US" sz="1200" dirty="0"/>
                        <a:t>Eligibility checker image</a:t>
                      </a:r>
                      <a:endParaRPr lang="en-US" sz="1200" b="0" dirty="0">
                        <a:solidFill>
                          <a:sysClr val="windowText" lastClr="000000"/>
                        </a:solidFill>
                      </a:endParaRPr>
                    </a:p>
                  </a:txBody>
                  <a:tcPr/>
                </a:tc>
                <a:extLst>
                  <a:ext uri="{0D108BD9-81ED-4DB2-BD59-A6C34878D82A}">
                    <a16:rowId xmlns:a16="http://schemas.microsoft.com/office/drawing/2014/main" val="824456229"/>
                  </a:ext>
                </a:extLst>
              </a:tr>
            </a:tbl>
          </a:graphicData>
        </a:graphic>
      </p:graphicFrame>
    </p:spTree>
    <p:extLst>
      <p:ext uri="{BB962C8B-B14F-4D97-AF65-F5344CB8AC3E}">
        <p14:creationId xmlns:p14="http://schemas.microsoft.com/office/powerpoint/2010/main" val="35997509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ED13D-D94B-4931-8ED5-F3827125C0E0}"/>
              </a:ext>
            </a:extLst>
          </p:cNvPr>
          <p:cNvSpPr>
            <a:spLocks noGrp="1"/>
          </p:cNvSpPr>
          <p:nvPr>
            <p:ph type="title"/>
          </p:nvPr>
        </p:nvSpPr>
        <p:spPr>
          <a:xfrm>
            <a:off x="84973" y="753228"/>
            <a:ext cx="10209210" cy="1080938"/>
          </a:xfrm>
        </p:spPr>
        <p:txBody>
          <a:bodyPr>
            <a:normAutofit/>
          </a:bodyPr>
          <a:lstStyle/>
          <a:p>
            <a:r>
              <a:rPr lang="en-US" b="1" dirty="0">
                <a:latin typeface="Grotesque" panose="020B0504020202020204" pitchFamily="34" charset="0"/>
              </a:rPr>
              <a:t>Images to promote in social channels</a:t>
            </a:r>
          </a:p>
        </p:txBody>
      </p:sp>
      <p:sp>
        <p:nvSpPr>
          <p:cNvPr id="12" name="Content Placeholder 11">
            <a:extLst>
              <a:ext uri="{FF2B5EF4-FFF2-40B4-BE49-F238E27FC236}">
                <a16:creationId xmlns:a16="http://schemas.microsoft.com/office/drawing/2014/main" id="{B20B055C-EF24-468F-BB07-19100F227279}"/>
              </a:ext>
            </a:extLst>
          </p:cNvPr>
          <p:cNvSpPr>
            <a:spLocks noGrp="1"/>
          </p:cNvSpPr>
          <p:nvPr>
            <p:ph idx="1"/>
          </p:nvPr>
        </p:nvSpPr>
        <p:spPr>
          <a:xfrm>
            <a:off x="281337" y="2134854"/>
            <a:ext cx="11467640" cy="1618439"/>
          </a:xfrm>
        </p:spPr>
        <p:txBody>
          <a:bodyPr/>
          <a:lstStyle/>
          <a:p>
            <a:r>
              <a:rPr lang="en-US" sz="2000" dirty="0">
                <a:solidFill>
                  <a:schemeClr val="accent2"/>
                </a:solidFill>
              </a:rPr>
              <a:t>Please follow and share our posts: </a:t>
            </a:r>
          </a:p>
          <a:p>
            <a:pPr lvl="1"/>
            <a:r>
              <a:rPr lang="en-US" dirty="0">
                <a:solidFill>
                  <a:schemeClr val="accent2"/>
                </a:solidFill>
              </a:rPr>
              <a:t>Twitter @</a:t>
            </a:r>
            <a:r>
              <a:rPr lang="en-US" dirty="0" err="1">
                <a:solidFill>
                  <a:schemeClr val="accent2"/>
                </a:solidFill>
              </a:rPr>
              <a:t>esdwaworks</a:t>
            </a:r>
            <a:r>
              <a:rPr lang="en-US" dirty="0">
                <a:solidFill>
                  <a:schemeClr val="accent2"/>
                </a:solidFill>
              </a:rPr>
              <a:t>, FB @</a:t>
            </a:r>
            <a:r>
              <a:rPr lang="en-US" dirty="0" err="1">
                <a:solidFill>
                  <a:schemeClr val="accent2"/>
                </a:solidFill>
              </a:rPr>
              <a:t>WashingtonESD</a:t>
            </a:r>
            <a:r>
              <a:rPr lang="en-US" dirty="0">
                <a:solidFill>
                  <a:schemeClr val="accent2"/>
                </a:solidFill>
              </a:rPr>
              <a:t>, Instagram @</a:t>
            </a:r>
            <a:r>
              <a:rPr lang="en-US" dirty="0" err="1">
                <a:solidFill>
                  <a:schemeClr val="accent2"/>
                </a:solidFill>
              </a:rPr>
              <a:t>washingtonesd</a:t>
            </a:r>
            <a:endParaRPr lang="en-US" dirty="0">
              <a:solidFill>
                <a:schemeClr val="accent2"/>
              </a:solidFill>
            </a:endParaRPr>
          </a:p>
          <a:p>
            <a:r>
              <a:rPr lang="en-US" sz="2000" dirty="0">
                <a:solidFill>
                  <a:schemeClr val="accent2"/>
                </a:solidFill>
              </a:rPr>
              <a:t>If you want to share yourself – here are images to copy and past or drag and drop into your social media or your email templates</a:t>
            </a:r>
          </a:p>
          <a:p>
            <a:endParaRPr lang="en-US" dirty="0"/>
          </a:p>
        </p:txBody>
      </p:sp>
      <p:pic>
        <p:nvPicPr>
          <p:cNvPr id="4" name="Picture 4" descr="Image">
            <a:extLst>
              <a:ext uri="{FF2B5EF4-FFF2-40B4-BE49-F238E27FC236}">
                <a16:creationId xmlns:a16="http://schemas.microsoft.com/office/drawing/2014/main" id="{1A30F041-F435-424E-9451-03330D01B3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2186" y="3886744"/>
            <a:ext cx="2324281" cy="232428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6" descr="Image">
            <a:extLst>
              <a:ext uri="{FF2B5EF4-FFF2-40B4-BE49-F238E27FC236}">
                <a16:creationId xmlns:a16="http://schemas.microsoft.com/office/drawing/2014/main" id="{865E1A18-5EE9-4FF2-8A56-29990C3439B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42158" y="3886743"/>
            <a:ext cx="2324281" cy="232428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Image">
            <a:extLst>
              <a:ext uri="{FF2B5EF4-FFF2-40B4-BE49-F238E27FC236}">
                <a16:creationId xmlns:a16="http://schemas.microsoft.com/office/drawing/2014/main" id="{82D90451-7132-43B8-8B3F-43DF4F5DB53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0481" y="3886744"/>
            <a:ext cx="2354730" cy="235473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2" descr="Image">
            <a:extLst>
              <a:ext uri="{FF2B5EF4-FFF2-40B4-BE49-F238E27FC236}">
                <a16:creationId xmlns:a16="http://schemas.microsoft.com/office/drawing/2014/main" id="{1D940596-4DEB-40DB-87E3-BDF4DAC14FD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82747" y="3850337"/>
            <a:ext cx="2324281" cy="232428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4" descr="Image">
            <a:extLst>
              <a:ext uri="{FF2B5EF4-FFF2-40B4-BE49-F238E27FC236}">
                <a16:creationId xmlns:a16="http://schemas.microsoft.com/office/drawing/2014/main" id="{DC774FF5-5960-4CED-9497-B9DA7F561D3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972" y="3886744"/>
            <a:ext cx="2324281" cy="23242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78026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21527039-20D5-45CF-9B37-9BE09ECB47EF}"/>
              </a:ext>
            </a:extLst>
          </p:cNvPr>
          <p:cNvPicPr>
            <a:picLocks noChangeAspect="1"/>
          </p:cNvPicPr>
          <p:nvPr/>
        </p:nvPicPr>
        <p:blipFill>
          <a:blip r:embed="rId2"/>
          <a:stretch>
            <a:fillRect/>
          </a:stretch>
        </p:blipFill>
        <p:spPr>
          <a:xfrm>
            <a:off x="116957" y="2344227"/>
            <a:ext cx="7049387" cy="3965280"/>
          </a:xfrm>
          <a:prstGeom prst="rect">
            <a:avLst/>
          </a:prstGeom>
        </p:spPr>
      </p:pic>
      <p:pic>
        <p:nvPicPr>
          <p:cNvPr id="21" name="Picture 20">
            <a:extLst>
              <a:ext uri="{FF2B5EF4-FFF2-40B4-BE49-F238E27FC236}">
                <a16:creationId xmlns:a16="http://schemas.microsoft.com/office/drawing/2014/main" id="{E776FE5A-E875-42CE-900C-A8CCD7307A4C}"/>
              </a:ext>
            </a:extLst>
          </p:cNvPr>
          <p:cNvPicPr>
            <a:picLocks noChangeAspect="1"/>
          </p:cNvPicPr>
          <p:nvPr/>
        </p:nvPicPr>
        <p:blipFill>
          <a:blip r:embed="rId3"/>
          <a:stretch>
            <a:fillRect/>
          </a:stretch>
        </p:blipFill>
        <p:spPr>
          <a:xfrm>
            <a:off x="7774370" y="2344227"/>
            <a:ext cx="4038401" cy="4045245"/>
          </a:xfrm>
          <a:prstGeom prst="rect">
            <a:avLst/>
          </a:prstGeom>
        </p:spPr>
      </p:pic>
      <p:sp>
        <p:nvSpPr>
          <p:cNvPr id="22" name="TextBox 21">
            <a:extLst>
              <a:ext uri="{FF2B5EF4-FFF2-40B4-BE49-F238E27FC236}">
                <a16:creationId xmlns:a16="http://schemas.microsoft.com/office/drawing/2014/main" id="{A8C65D59-0B7B-45CC-A929-45BC35523C90}"/>
              </a:ext>
            </a:extLst>
          </p:cNvPr>
          <p:cNvSpPr txBox="1"/>
          <p:nvPr/>
        </p:nvSpPr>
        <p:spPr>
          <a:xfrm>
            <a:off x="5252484" y="861236"/>
            <a:ext cx="5305491" cy="646331"/>
          </a:xfrm>
          <a:prstGeom prst="rect">
            <a:avLst/>
          </a:prstGeom>
          <a:noFill/>
        </p:spPr>
        <p:txBody>
          <a:bodyPr wrap="none" rtlCol="0">
            <a:spAutoFit/>
          </a:bodyPr>
          <a:lstStyle/>
          <a:p>
            <a:r>
              <a:rPr lang="en-US" sz="3600" b="1" dirty="0">
                <a:solidFill>
                  <a:schemeClr val="accent2"/>
                </a:solidFill>
                <a:latin typeface="Grotesque" panose="020B0504020202020204" pitchFamily="34" charset="0"/>
              </a:rPr>
              <a:t>Other Useful Graphics</a:t>
            </a:r>
          </a:p>
        </p:txBody>
      </p:sp>
    </p:spTree>
    <p:extLst>
      <p:ext uri="{BB962C8B-B14F-4D97-AF65-F5344CB8AC3E}">
        <p14:creationId xmlns:p14="http://schemas.microsoft.com/office/powerpoint/2010/main" val="2590955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00318-4A19-4EFD-868C-3F2C66058F69}"/>
              </a:ext>
            </a:extLst>
          </p:cNvPr>
          <p:cNvSpPr>
            <a:spLocks noGrp="1"/>
          </p:cNvSpPr>
          <p:nvPr>
            <p:ph type="title"/>
          </p:nvPr>
        </p:nvSpPr>
        <p:spPr>
          <a:xfrm>
            <a:off x="201857" y="753228"/>
            <a:ext cx="10092326" cy="1080938"/>
          </a:xfrm>
        </p:spPr>
        <p:txBody>
          <a:bodyPr>
            <a:normAutofit/>
          </a:bodyPr>
          <a:lstStyle/>
          <a:p>
            <a:r>
              <a:rPr lang="en-US" b="1" dirty="0">
                <a:latin typeface="Grotesque" panose="020B0504020202020204" pitchFamily="34" charset="0"/>
              </a:rPr>
              <a:t>Weekly Benefit Amounts w/the Federal CARES act + $600</a:t>
            </a:r>
          </a:p>
        </p:txBody>
      </p:sp>
      <p:sp>
        <p:nvSpPr>
          <p:cNvPr id="3" name="Content Placeholder 2">
            <a:extLst>
              <a:ext uri="{FF2B5EF4-FFF2-40B4-BE49-F238E27FC236}">
                <a16:creationId xmlns:a16="http://schemas.microsoft.com/office/drawing/2014/main" id="{EB4FB933-32E4-41E5-9EE1-15D57C772D50}"/>
              </a:ext>
            </a:extLst>
          </p:cNvPr>
          <p:cNvSpPr>
            <a:spLocks noGrp="1"/>
          </p:cNvSpPr>
          <p:nvPr>
            <p:ph idx="1"/>
          </p:nvPr>
        </p:nvSpPr>
        <p:spPr>
          <a:xfrm>
            <a:off x="8257953" y="2368770"/>
            <a:ext cx="3732190" cy="3599316"/>
          </a:xfrm>
        </p:spPr>
        <p:txBody>
          <a:bodyPr>
            <a:normAutofit/>
          </a:bodyPr>
          <a:lstStyle/>
          <a:p>
            <a:r>
              <a:rPr lang="en-US" sz="1800" dirty="0">
                <a:solidFill>
                  <a:schemeClr val="accent2"/>
                </a:solidFill>
              </a:rPr>
              <a:t>People can estimate their weekly benefit amount here: </a:t>
            </a:r>
            <a:r>
              <a:rPr lang="en-US" sz="1800" u="sng" dirty="0">
                <a:solidFill>
                  <a:schemeClr val="accent2"/>
                </a:solidFill>
                <a:hlinkClick r:id="rId2">
                  <a:extLst>
                    <a:ext uri="{A12FA001-AC4F-418D-AE19-62706E023703}">
                      <ahyp:hlinkClr xmlns="" xmlns:ahyp="http://schemas.microsoft.com/office/drawing/2018/hyperlinkcolor" val="tx"/>
                    </a:ext>
                  </a:extLst>
                </a:hlinkClick>
              </a:rPr>
              <a:t>benefit calculator on esd.wa.gov </a:t>
            </a:r>
            <a:endParaRPr lang="en-US" sz="1800" u="sng" dirty="0">
              <a:solidFill>
                <a:schemeClr val="accent2"/>
              </a:solidFill>
            </a:endParaRPr>
          </a:p>
          <a:p>
            <a:r>
              <a:rPr lang="en-US" sz="1800" dirty="0">
                <a:solidFill>
                  <a:schemeClr val="accent2"/>
                </a:solidFill>
              </a:rPr>
              <a:t>Note – this provides an estimate. For the actual weekly benefit amount, an individual has </a:t>
            </a:r>
            <a:r>
              <a:rPr lang="en-US" sz="1800">
                <a:solidFill>
                  <a:schemeClr val="accent2"/>
                </a:solidFill>
              </a:rPr>
              <a:t>to apply</a:t>
            </a:r>
            <a:endParaRPr lang="en-US" sz="1800" dirty="0">
              <a:solidFill>
                <a:schemeClr val="accent2"/>
              </a:solidFill>
            </a:endParaRPr>
          </a:p>
        </p:txBody>
      </p:sp>
      <p:pic>
        <p:nvPicPr>
          <p:cNvPr id="4" name="Picture 3">
            <a:hlinkClick r:id="rId2"/>
            <a:extLst>
              <a:ext uri="{FF2B5EF4-FFF2-40B4-BE49-F238E27FC236}">
                <a16:creationId xmlns:a16="http://schemas.microsoft.com/office/drawing/2014/main" id="{50C67EAE-C25F-4E34-8728-A5C9A2687474}"/>
              </a:ext>
            </a:extLst>
          </p:cNvPr>
          <p:cNvPicPr/>
          <p:nvPr/>
        </p:nvPicPr>
        <p:blipFill>
          <a:blip r:embed="rId3">
            <a:extLst>
              <a:ext uri="{28A0092B-C50C-407E-A947-70E740481C1C}">
                <a14:useLocalDpi xmlns:a14="http://schemas.microsoft.com/office/drawing/2010/main" val="0"/>
              </a:ext>
            </a:extLst>
          </a:blip>
          <a:stretch>
            <a:fillRect/>
          </a:stretch>
        </p:blipFill>
        <p:spPr>
          <a:xfrm>
            <a:off x="201857" y="2126904"/>
            <a:ext cx="7814930" cy="4531760"/>
          </a:xfrm>
          <a:prstGeom prst="rect">
            <a:avLst/>
          </a:prstGeom>
          <a:ln>
            <a:solidFill>
              <a:srgbClr val="002060"/>
            </a:solidFill>
          </a:ln>
        </p:spPr>
      </p:pic>
    </p:spTree>
    <p:extLst>
      <p:ext uri="{BB962C8B-B14F-4D97-AF65-F5344CB8AC3E}">
        <p14:creationId xmlns:p14="http://schemas.microsoft.com/office/powerpoint/2010/main" val="4026130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32167E7-1001-47B4-98A7-7E2050AAC263}"/>
              </a:ext>
            </a:extLst>
          </p:cNvPr>
          <p:cNvSpPr/>
          <p:nvPr/>
        </p:nvSpPr>
        <p:spPr>
          <a:xfrm>
            <a:off x="971551" y="3105836"/>
            <a:ext cx="9991724" cy="1323439"/>
          </a:xfrm>
          <a:prstGeom prst="rect">
            <a:avLst/>
          </a:prstGeom>
          <a:ln w="63500" cmpd="thickThin">
            <a:solidFill>
              <a:srgbClr val="FF0000"/>
            </a:solidFill>
          </a:ln>
        </p:spPr>
        <p:txBody>
          <a:bodyPr wrap="square">
            <a:spAutoFit/>
          </a:bodyPr>
          <a:lstStyle/>
          <a:p>
            <a:pPr algn="ctr"/>
            <a:r>
              <a:rPr lang="en-US" sz="4000" b="1" dirty="0">
                <a:solidFill>
                  <a:schemeClr val="accent2"/>
                </a:solidFill>
              </a:rPr>
              <a:t>The more people prepare before they apply, </a:t>
            </a:r>
          </a:p>
          <a:p>
            <a:pPr algn="ctr"/>
            <a:r>
              <a:rPr lang="en-US" sz="4000" b="1" dirty="0">
                <a:solidFill>
                  <a:schemeClr val="accent2"/>
                </a:solidFill>
              </a:rPr>
              <a:t>the faster they will get their benefits.</a:t>
            </a:r>
          </a:p>
        </p:txBody>
      </p:sp>
      <p:sp>
        <p:nvSpPr>
          <p:cNvPr id="5" name="Title 4">
            <a:extLst>
              <a:ext uri="{FF2B5EF4-FFF2-40B4-BE49-F238E27FC236}">
                <a16:creationId xmlns:a16="http://schemas.microsoft.com/office/drawing/2014/main" id="{7729164A-5FA1-40DA-B3DB-29099ADC6E12}"/>
              </a:ext>
            </a:extLst>
          </p:cNvPr>
          <p:cNvSpPr>
            <a:spLocks noGrp="1"/>
          </p:cNvSpPr>
          <p:nvPr>
            <p:ph type="title"/>
          </p:nvPr>
        </p:nvSpPr>
        <p:spPr>
          <a:xfrm>
            <a:off x="106163" y="731963"/>
            <a:ext cx="10249949" cy="1080938"/>
          </a:xfrm>
        </p:spPr>
        <p:txBody>
          <a:bodyPr>
            <a:normAutofit/>
          </a:bodyPr>
          <a:lstStyle/>
          <a:p>
            <a:r>
              <a:rPr lang="en-US" b="1" dirty="0">
                <a:latin typeface="Grotesque" panose="020B0504020202020204" pitchFamily="34" charset="0"/>
              </a:rPr>
              <a:t>Objective &amp; Key Message</a:t>
            </a:r>
          </a:p>
        </p:txBody>
      </p:sp>
    </p:spTree>
    <p:extLst>
      <p:ext uri="{BB962C8B-B14F-4D97-AF65-F5344CB8AC3E}">
        <p14:creationId xmlns:p14="http://schemas.microsoft.com/office/powerpoint/2010/main" val="617975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48659-4A3B-4BC5-8028-DA4B061E179A}"/>
              </a:ext>
            </a:extLst>
          </p:cNvPr>
          <p:cNvSpPr>
            <a:spLocks noGrp="1"/>
          </p:cNvSpPr>
          <p:nvPr>
            <p:ph type="title"/>
          </p:nvPr>
        </p:nvSpPr>
        <p:spPr>
          <a:xfrm>
            <a:off x="133351" y="763861"/>
            <a:ext cx="10222761" cy="1080938"/>
          </a:xfrm>
        </p:spPr>
        <p:txBody>
          <a:bodyPr>
            <a:normAutofit/>
          </a:bodyPr>
          <a:lstStyle/>
          <a:p>
            <a:r>
              <a:rPr lang="en-US" b="1" dirty="0">
                <a:latin typeface="Grotesque" panose="020B0504020202020204" pitchFamily="34" charset="0"/>
              </a:rPr>
              <a:t>Key tools to share</a:t>
            </a:r>
          </a:p>
        </p:txBody>
      </p:sp>
      <p:graphicFrame>
        <p:nvGraphicFramePr>
          <p:cNvPr id="4" name="Table 4">
            <a:extLst>
              <a:ext uri="{FF2B5EF4-FFF2-40B4-BE49-F238E27FC236}">
                <a16:creationId xmlns:a16="http://schemas.microsoft.com/office/drawing/2014/main" id="{DD10198D-1662-462B-BD3A-6C041AD4D81E}"/>
              </a:ext>
            </a:extLst>
          </p:cNvPr>
          <p:cNvGraphicFramePr>
            <a:graphicFrameLocks noGrp="1"/>
          </p:cNvGraphicFramePr>
          <p:nvPr>
            <p:extLst>
              <p:ext uri="{D42A27DB-BD31-4B8C-83A1-F6EECF244321}">
                <p14:modId xmlns:p14="http://schemas.microsoft.com/office/powerpoint/2010/main" val="791271320"/>
              </p:ext>
            </p:extLst>
          </p:nvPr>
        </p:nvGraphicFramePr>
        <p:xfrm>
          <a:off x="133351" y="2086786"/>
          <a:ext cx="11913337" cy="4706268"/>
        </p:xfrm>
        <a:graphic>
          <a:graphicData uri="http://schemas.openxmlformats.org/drawingml/2006/table">
            <a:tbl>
              <a:tblPr firstRow="1" bandRow="1">
                <a:tableStyleId>{21E4AEA4-8DFA-4A89-87EB-49C32662AFE0}</a:tableStyleId>
              </a:tblPr>
              <a:tblGrid>
                <a:gridCol w="1601839">
                  <a:extLst>
                    <a:ext uri="{9D8B030D-6E8A-4147-A177-3AD203B41FA5}">
                      <a16:colId xmlns:a16="http://schemas.microsoft.com/office/drawing/2014/main" val="2269729830"/>
                    </a:ext>
                  </a:extLst>
                </a:gridCol>
                <a:gridCol w="5185217">
                  <a:extLst>
                    <a:ext uri="{9D8B030D-6E8A-4147-A177-3AD203B41FA5}">
                      <a16:colId xmlns:a16="http://schemas.microsoft.com/office/drawing/2014/main" val="3935908030"/>
                    </a:ext>
                  </a:extLst>
                </a:gridCol>
                <a:gridCol w="5126281">
                  <a:extLst>
                    <a:ext uri="{9D8B030D-6E8A-4147-A177-3AD203B41FA5}">
                      <a16:colId xmlns:a16="http://schemas.microsoft.com/office/drawing/2014/main" val="3298529834"/>
                    </a:ext>
                  </a:extLst>
                </a:gridCol>
              </a:tblGrid>
              <a:tr h="292669">
                <a:tc>
                  <a:txBody>
                    <a:bodyPr/>
                    <a:lstStyle/>
                    <a:p>
                      <a:r>
                        <a:rPr lang="en-US" sz="1400" dirty="0"/>
                        <a:t>Tool</a:t>
                      </a:r>
                    </a:p>
                  </a:txBody>
                  <a:tcPr/>
                </a:tc>
                <a:tc>
                  <a:txBody>
                    <a:bodyPr/>
                    <a:lstStyle/>
                    <a:p>
                      <a:r>
                        <a:rPr lang="en-US" sz="1400" dirty="0"/>
                        <a:t>Purpose</a:t>
                      </a:r>
                    </a:p>
                  </a:txBody>
                  <a:tcPr/>
                </a:tc>
                <a:tc>
                  <a:txBody>
                    <a:bodyPr/>
                    <a:lstStyle/>
                    <a:p>
                      <a:r>
                        <a:rPr lang="en-US" sz="1400" dirty="0"/>
                        <a:t>Link</a:t>
                      </a:r>
                    </a:p>
                  </a:txBody>
                  <a:tcPr/>
                </a:tc>
                <a:extLst>
                  <a:ext uri="{0D108BD9-81ED-4DB2-BD59-A6C34878D82A}">
                    <a16:rowId xmlns:a16="http://schemas.microsoft.com/office/drawing/2014/main" val="1953410397"/>
                  </a:ext>
                </a:extLst>
              </a:tr>
              <a:tr h="702407">
                <a:tc>
                  <a:txBody>
                    <a:bodyPr/>
                    <a:lstStyle/>
                    <a:p>
                      <a:r>
                        <a:rPr lang="en-US" sz="1400" dirty="0"/>
                        <a:t>COVID-19 Action Alerts</a:t>
                      </a:r>
                    </a:p>
                  </a:txBody>
                  <a:tcPr/>
                </a:tc>
                <a:tc>
                  <a:txBody>
                    <a:bodyPr/>
                    <a:lstStyle/>
                    <a:p>
                      <a:r>
                        <a:rPr lang="en-US" sz="1400" dirty="0"/>
                        <a:t>An email list-serv through which we’re distributing instructions and updates on how to prepare and when to apply for unemployment benefits</a:t>
                      </a:r>
                    </a:p>
                  </a:txBody>
                  <a:tcPr/>
                </a:tc>
                <a:tc>
                  <a:txBody>
                    <a:bodyPr/>
                    <a:lstStyle/>
                    <a:p>
                      <a:r>
                        <a:rPr lang="en-US" sz="1400" dirty="0">
                          <a:hlinkClick r:id="rId3"/>
                        </a:rPr>
                        <a:t>https://public.govdelivery.com/accounts/WAESD/signup/15249</a:t>
                      </a:r>
                      <a:endParaRPr lang="en-US" sz="1400" dirty="0"/>
                    </a:p>
                  </a:txBody>
                  <a:tcPr/>
                </a:tc>
                <a:extLst>
                  <a:ext uri="{0D108BD9-81ED-4DB2-BD59-A6C34878D82A}">
                    <a16:rowId xmlns:a16="http://schemas.microsoft.com/office/drawing/2014/main" val="4294252123"/>
                  </a:ext>
                </a:extLst>
              </a:tr>
              <a:tr h="702407">
                <a:tc>
                  <a:txBody>
                    <a:bodyPr/>
                    <a:lstStyle/>
                    <a:p>
                      <a:r>
                        <a:rPr lang="en-US" sz="1400" dirty="0"/>
                        <a:t>Eligibility Checker</a:t>
                      </a:r>
                    </a:p>
                  </a:txBody>
                  <a:tcPr/>
                </a:tc>
                <a:tc>
                  <a:txBody>
                    <a:bodyPr/>
                    <a:lstStyle/>
                    <a:p>
                      <a:r>
                        <a:rPr lang="en-US" sz="1400" dirty="0"/>
                        <a:t>Helps workers identify whether they’re eligible now for unemployment insurance or for the upcoming CARES act expanded unemployment assistance</a:t>
                      </a:r>
                    </a:p>
                  </a:txBody>
                  <a:tcPr/>
                </a:tc>
                <a:tc>
                  <a:txBody>
                    <a:bodyPr/>
                    <a:lstStyle/>
                    <a:p>
                      <a:r>
                        <a:rPr lang="en-US" sz="1400" dirty="0">
                          <a:hlinkClick r:id="rId4"/>
                        </a:rPr>
                        <a:t>https://esdorchardstorage.blob.core.windows.net/esdwa/Default/ESDWAGOV/Unemployment/UIEligibilityChecker.pdf</a:t>
                      </a:r>
                      <a:r>
                        <a:rPr lang="en-US" sz="1400" dirty="0"/>
                        <a:t> </a:t>
                      </a:r>
                    </a:p>
                  </a:txBody>
                  <a:tcPr/>
                </a:tc>
                <a:extLst>
                  <a:ext uri="{0D108BD9-81ED-4DB2-BD59-A6C34878D82A}">
                    <a16:rowId xmlns:a16="http://schemas.microsoft.com/office/drawing/2014/main" val="3922844469"/>
                  </a:ext>
                </a:extLst>
              </a:tr>
              <a:tr h="631014">
                <a:tc>
                  <a:txBody>
                    <a:bodyPr/>
                    <a:lstStyle/>
                    <a:p>
                      <a:r>
                        <a:rPr lang="en-US" sz="1400" dirty="0"/>
                        <a:t>Application Checklist</a:t>
                      </a:r>
                    </a:p>
                  </a:txBody>
                  <a:tcPr/>
                </a:tc>
                <a:tc>
                  <a:txBody>
                    <a:bodyPr/>
                    <a:lstStyle/>
                    <a:p>
                      <a:r>
                        <a:rPr lang="en-US" sz="1400" dirty="0"/>
                        <a:t>Steps people through all they need to have available/done so they can be maximally ready when they apply</a:t>
                      </a:r>
                    </a:p>
                  </a:txBody>
                  <a:tcPr/>
                </a:tc>
                <a:tc>
                  <a:txBody>
                    <a:bodyPr/>
                    <a:lstStyle/>
                    <a:p>
                      <a:r>
                        <a:rPr lang="en-US" sz="1400" dirty="0">
                          <a:hlinkClick r:id="rId5"/>
                        </a:rPr>
                        <a:t>https://esdorchardstorage.blob.core.windows.net/esdwa/Default/ESDWAGOV/Unemployment/COVID-19_Applications_CheckList.pdf</a:t>
                      </a:r>
                      <a:r>
                        <a:rPr lang="en-US" sz="1400" dirty="0"/>
                        <a:t> </a:t>
                      </a:r>
                    </a:p>
                  </a:txBody>
                  <a:tcPr/>
                </a:tc>
                <a:extLst>
                  <a:ext uri="{0D108BD9-81ED-4DB2-BD59-A6C34878D82A}">
                    <a16:rowId xmlns:a16="http://schemas.microsoft.com/office/drawing/2014/main" val="3876812688"/>
                  </a:ext>
                </a:extLst>
              </a:tr>
              <a:tr h="631014">
                <a:tc>
                  <a:txBody>
                    <a:bodyPr/>
                    <a:lstStyle/>
                    <a:p>
                      <a:r>
                        <a:rPr lang="en-US" sz="1400" dirty="0"/>
                        <a:t>SAW Video</a:t>
                      </a:r>
                    </a:p>
                  </a:txBody>
                  <a:tcPr/>
                </a:tc>
                <a:tc>
                  <a:txBody>
                    <a:bodyPr/>
                    <a:lstStyle/>
                    <a:p>
                      <a:r>
                        <a:rPr lang="en-US" sz="1400" dirty="0"/>
                        <a:t>One of the biggest challenges people have faced is just signing up for an account. This video helps them do it smoothly</a:t>
                      </a:r>
                    </a:p>
                  </a:txBody>
                  <a:tcPr/>
                </a:tc>
                <a:tc>
                  <a:txBody>
                    <a:bodyPr/>
                    <a:lstStyle/>
                    <a:p>
                      <a:r>
                        <a:rPr lang="en-US" sz="1400" dirty="0">
                          <a:hlinkClick r:id="rId6"/>
                        </a:rPr>
                        <a:t>https://youtu.be/JgrLhqbtHQ4</a:t>
                      </a:r>
                      <a:r>
                        <a:rPr lang="en-US" sz="1400" dirty="0"/>
                        <a:t> </a:t>
                      </a:r>
                    </a:p>
                  </a:txBody>
                  <a:tcPr/>
                </a:tc>
                <a:extLst>
                  <a:ext uri="{0D108BD9-81ED-4DB2-BD59-A6C34878D82A}">
                    <a16:rowId xmlns:a16="http://schemas.microsoft.com/office/drawing/2014/main" val="753475229"/>
                  </a:ext>
                </a:extLst>
              </a:tr>
              <a:tr h="907275">
                <a:tc>
                  <a:txBody>
                    <a:bodyPr/>
                    <a:lstStyle/>
                    <a:p>
                      <a:r>
                        <a:rPr lang="en-US" sz="1400" dirty="0"/>
                        <a:t>FAQ</a:t>
                      </a:r>
                    </a:p>
                  </a:txBody>
                  <a:tcPr/>
                </a:tc>
                <a:tc>
                  <a:txBody>
                    <a:bodyPr/>
                    <a:lstStyle/>
                    <a:p>
                      <a:r>
                        <a:rPr lang="en-US" sz="1400" dirty="0"/>
                        <a:t>60% of calls into our call center have been questions – most of which we answer in our FAQ. Start there before you call if you have a question. There’s one for workers and one for employers</a:t>
                      </a:r>
                    </a:p>
                  </a:txBody>
                  <a:tcPr/>
                </a:tc>
                <a:tc>
                  <a:txBody>
                    <a:bodyPr/>
                    <a:lstStyle/>
                    <a:p>
                      <a:r>
                        <a:rPr lang="en-US" sz="1400" dirty="0"/>
                        <a:t>Worker: </a:t>
                      </a:r>
                      <a:r>
                        <a:rPr lang="en-US" sz="1400" dirty="0">
                          <a:hlinkClick r:id="rId7"/>
                        </a:rPr>
                        <a:t>https://esd.wa.gov/newsroom/covid-19-worker-information</a:t>
                      </a:r>
                      <a:endParaRPr lang="en-US" sz="1400" dirty="0"/>
                    </a:p>
                    <a:p>
                      <a:r>
                        <a:rPr lang="en-US" sz="1400" dirty="0"/>
                        <a:t>Employers: </a:t>
                      </a:r>
                      <a:r>
                        <a:rPr lang="en-US" sz="1400" dirty="0">
                          <a:hlinkClick r:id="rId8"/>
                        </a:rPr>
                        <a:t>https://esd.wa.gov/newsroom/covid-19-employer-information</a:t>
                      </a:r>
                      <a:endParaRPr lang="en-US" sz="1400" dirty="0"/>
                    </a:p>
                  </a:txBody>
                  <a:tcPr/>
                </a:tc>
                <a:extLst>
                  <a:ext uri="{0D108BD9-81ED-4DB2-BD59-A6C34878D82A}">
                    <a16:rowId xmlns:a16="http://schemas.microsoft.com/office/drawing/2014/main" val="2630890848"/>
                  </a:ext>
                </a:extLst>
              </a:tr>
              <a:tr h="702407">
                <a:tc>
                  <a:txBody>
                    <a:bodyPr/>
                    <a:lstStyle/>
                    <a:p>
                      <a:r>
                        <a:rPr lang="en-US" sz="1400" dirty="0"/>
                        <a:t>Weekly Benefit Calculator</a:t>
                      </a:r>
                    </a:p>
                  </a:txBody>
                  <a:tcPr/>
                </a:tc>
                <a:tc>
                  <a:txBody>
                    <a:bodyPr/>
                    <a:lstStyle/>
                    <a:p>
                      <a:r>
                        <a:rPr lang="en-US" sz="1400" dirty="0"/>
                        <a:t>This will help people estimate their weekly benefit. Later in this ppt, we have a grid of benefit amounts per salary level (including the $600 expanded benefit)</a:t>
                      </a:r>
                    </a:p>
                  </a:txBody>
                  <a:tcPr/>
                </a:tc>
                <a:tc>
                  <a:txBody>
                    <a:bodyPr/>
                    <a:lstStyle/>
                    <a:p>
                      <a:r>
                        <a:rPr lang="en-US" sz="1400" dirty="0">
                          <a:hlinkClick r:id="rId9"/>
                        </a:rPr>
                        <a:t>https://esd.wa.gov/unemployment/calculate-your-benefit</a:t>
                      </a:r>
                      <a:r>
                        <a:rPr lang="en-US" sz="1400" dirty="0"/>
                        <a:t> </a:t>
                      </a:r>
                    </a:p>
                  </a:txBody>
                  <a:tcPr/>
                </a:tc>
                <a:extLst>
                  <a:ext uri="{0D108BD9-81ED-4DB2-BD59-A6C34878D82A}">
                    <a16:rowId xmlns:a16="http://schemas.microsoft.com/office/drawing/2014/main" val="2810658107"/>
                  </a:ext>
                </a:extLst>
              </a:tr>
            </a:tbl>
          </a:graphicData>
        </a:graphic>
      </p:graphicFrame>
    </p:spTree>
    <p:extLst>
      <p:ext uri="{BB962C8B-B14F-4D97-AF65-F5344CB8AC3E}">
        <p14:creationId xmlns:p14="http://schemas.microsoft.com/office/powerpoint/2010/main" val="3766116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1993A24-A90D-454B-983D-B41765797636}"/>
              </a:ext>
            </a:extLst>
          </p:cNvPr>
          <p:cNvSpPr>
            <a:spLocks noGrp="1"/>
          </p:cNvSpPr>
          <p:nvPr>
            <p:ph type="ctrTitle"/>
          </p:nvPr>
        </p:nvSpPr>
        <p:spPr>
          <a:xfrm>
            <a:off x="248759" y="2966482"/>
            <a:ext cx="8586897" cy="858199"/>
          </a:xfrm>
        </p:spPr>
        <p:txBody>
          <a:bodyPr anchor="b">
            <a:normAutofit/>
          </a:bodyPr>
          <a:lstStyle/>
          <a:p>
            <a:r>
              <a:rPr lang="en-US" sz="3600" b="1" dirty="0">
                <a:latin typeface="Grotesque" panose="020B0504020202020204" pitchFamily="34" charset="0"/>
              </a:rPr>
              <a:t>Key Issues and Q&amp;A</a:t>
            </a:r>
          </a:p>
        </p:txBody>
      </p:sp>
    </p:spTree>
    <p:extLst>
      <p:ext uri="{BB962C8B-B14F-4D97-AF65-F5344CB8AC3E}">
        <p14:creationId xmlns:p14="http://schemas.microsoft.com/office/powerpoint/2010/main" val="2056157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48659-4A3B-4BC5-8028-DA4B061E179A}"/>
              </a:ext>
            </a:extLst>
          </p:cNvPr>
          <p:cNvSpPr>
            <a:spLocks noGrp="1"/>
          </p:cNvSpPr>
          <p:nvPr>
            <p:ph type="title"/>
          </p:nvPr>
        </p:nvSpPr>
        <p:spPr>
          <a:xfrm>
            <a:off x="202021" y="753228"/>
            <a:ext cx="10092162" cy="1080938"/>
          </a:xfrm>
        </p:spPr>
        <p:txBody>
          <a:bodyPr>
            <a:normAutofit/>
          </a:bodyPr>
          <a:lstStyle/>
          <a:p>
            <a:r>
              <a:rPr lang="en-US" b="1" dirty="0">
                <a:latin typeface="Grotesque" panose="020B0504020202020204" pitchFamily="34" charset="0"/>
              </a:rPr>
              <a:t>Top questions/issues we receive</a:t>
            </a:r>
          </a:p>
        </p:txBody>
      </p:sp>
      <p:graphicFrame>
        <p:nvGraphicFramePr>
          <p:cNvPr id="4" name="Table 4">
            <a:extLst>
              <a:ext uri="{FF2B5EF4-FFF2-40B4-BE49-F238E27FC236}">
                <a16:creationId xmlns:a16="http://schemas.microsoft.com/office/drawing/2014/main" id="{DD10198D-1662-462B-BD3A-6C041AD4D81E}"/>
              </a:ext>
            </a:extLst>
          </p:cNvPr>
          <p:cNvGraphicFramePr>
            <a:graphicFrameLocks noGrp="1"/>
          </p:cNvGraphicFramePr>
          <p:nvPr>
            <p:extLst>
              <p:ext uri="{D42A27DB-BD31-4B8C-83A1-F6EECF244321}">
                <p14:modId xmlns:p14="http://schemas.microsoft.com/office/powerpoint/2010/main" val="3757731791"/>
              </p:ext>
            </p:extLst>
          </p:nvPr>
        </p:nvGraphicFramePr>
        <p:xfrm>
          <a:off x="202020" y="2139951"/>
          <a:ext cx="11685180" cy="4502530"/>
        </p:xfrm>
        <a:graphic>
          <a:graphicData uri="http://schemas.openxmlformats.org/drawingml/2006/table">
            <a:tbl>
              <a:tblPr firstRow="1" bandRow="1">
                <a:tableStyleId>{5C22544A-7EE6-4342-B048-85BDC9FD1C3A}</a:tableStyleId>
              </a:tblPr>
              <a:tblGrid>
                <a:gridCol w="3819664">
                  <a:extLst>
                    <a:ext uri="{9D8B030D-6E8A-4147-A177-3AD203B41FA5}">
                      <a16:colId xmlns:a16="http://schemas.microsoft.com/office/drawing/2014/main" val="3935908030"/>
                    </a:ext>
                  </a:extLst>
                </a:gridCol>
                <a:gridCol w="7865516">
                  <a:extLst>
                    <a:ext uri="{9D8B030D-6E8A-4147-A177-3AD203B41FA5}">
                      <a16:colId xmlns:a16="http://schemas.microsoft.com/office/drawing/2014/main" val="3298529834"/>
                    </a:ext>
                  </a:extLst>
                </a:gridCol>
              </a:tblGrid>
              <a:tr h="301529">
                <a:tc>
                  <a:txBody>
                    <a:bodyPr/>
                    <a:lstStyle/>
                    <a:p>
                      <a:r>
                        <a:rPr lang="en-US" sz="1400" dirty="0"/>
                        <a:t>Question / Issue</a:t>
                      </a:r>
                    </a:p>
                  </a:txBody>
                  <a:tcPr/>
                </a:tc>
                <a:tc>
                  <a:txBody>
                    <a:bodyPr/>
                    <a:lstStyle/>
                    <a:p>
                      <a:r>
                        <a:rPr lang="en-US" sz="1400" dirty="0"/>
                        <a:t>Answer / Response</a:t>
                      </a:r>
                    </a:p>
                  </a:txBody>
                  <a:tcPr/>
                </a:tc>
                <a:extLst>
                  <a:ext uri="{0D108BD9-81ED-4DB2-BD59-A6C34878D82A}">
                    <a16:rowId xmlns:a16="http://schemas.microsoft.com/office/drawing/2014/main" val="1953410397"/>
                  </a:ext>
                </a:extLst>
              </a:tr>
              <a:tr h="6571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 can’t get through on the phone lines and need help!</a:t>
                      </a:r>
                    </a:p>
                    <a:p>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Please point people to the website first to answer their questions. If they are asking about a specific claim, they’ll still need to contact customer service</a:t>
                      </a:r>
                    </a:p>
                    <a:p>
                      <a:endParaRPr lang="en-US" sz="1400" dirty="0"/>
                    </a:p>
                  </a:txBody>
                  <a:tcPr/>
                </a:tc>
                <a:extLst>
                  <a:ext uri="{0D108BD9-81ED-4DB2-BD59-A6C34878D82A}">
                    <a16:rowId xmlns:a16="http://schemas.microsoft.com/office/drawing/2014/main" val="4294252123"/>
                  </a:ext>
                </a:extLst>
              </a:tr>
              <a:tr h="6571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 can’t get through and am worried I’ll miss out on some of my benefits!</a:t>
                      </a:r>
                    </a:p>
                    <a:p>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Please assure people that they will get paid retroactively to the date of their eligibility. They should go to the website to see if their questions can be answered with the information there first. With questions only, they can also call our 1-800 number or use virtual chat found on </a:t>
                      </a:r>
                      <a:r>
                        <a:rPr lang="en-US" sz="1400" dirty="0">
                          <a:hlinkClick r:id="rId3"/>
                        </a:rPr>
                        <a:t>www.worksourcewa.com</a:t>
                      </a:r>
                      <a:r>
                        <a:rPr lang="en-US" sz="1400" dirty="0"/>
                        <a:t>. </a:t>
                      </a:r>
                    </a:p>
                    <a:p>
                      <a:endParaRPr lang="en-US" sz="1400" dirty="0"/>
                    </a:p>
                  </a:txBody>
                  <a:tcPr/>
                </a:tc>
                <a:extLst>
                  <a:ext uri="{0D108BD9-81ED-4DB2-BD59-A6C34878D82A}">
                    <a16:rowId xmlns:a16="http://schemas.microsoft.com/office/drawing/2014/main" val="3876812688"/>
                  </a:ext>
                </a:extLst>
              </a:tr>
              <a:tr h="6571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When can I get my money from the federal CARES act?</a:t>
                      </a:r>
                    </a:p>
                    <a:p>
                      <a:endParaRPr lang="en-US" sz="1400" dirty="0"/>
                    </a:p>
                  </a:txBody>
                  <a:tcPr/>
                </a:tc>
                <a:tc>
                  <a:txBody>
                    <a:bodyPr/>
                    <a:lstStyle/>
                    <a:p>
                      <a:r>
                        <a:rPr lang="en-US" sz="1400" dirty="0"/>
                        <a:t>The unemployment benefits from the Federal CARES act will go live on April 18th. Get prepared now by going to </a:t>
                      </a:r>
                      <a:r>
                        <a:rPr lang="en-US" sz="1400" dirty="0">
                          <a:hlinkClick r:id="rId4"/>
                        </a:rPr>
                        <a:t>ESD.WA.GOV </a:t>
                      </a:r>
                      <a:r>
                        <a:rPr lang="en-US" sz="1400" dirty="0"/>
                        <a:t>and sign up for the </a:t>
                      </a:r>
                      <a:r>
                        <a:rPr lang="en-US" sz="1400" dirty="0">
                          <a:hlinkClick r:id="rId5"/>
                        </a:rPr>
                        <a:t>COVID-19 Action Alerts</a:t>
                      </a:r>
                      <a:r>
                        <a:rPr lang="en-US" sz="1400" dirty="0"/>
                        <a:t>.</a:t>
                      </a:r>
                    </a:p>
                  </a:txBody>
                  <a:tcPr/>
                </a:tc>
                <a:extLst>
                  <a:ext uri="{0D108BD9-81ED-4DB2-BD59-A6C34878D82A}">
                    <a16:rowId xmlns:a16="http://schemas.microsoft.com/office/drawing/2014/main" val="753475229"/>
                  </a:ext>
                </a:extLst>
              </a:tr>
              <a:tr h="8449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 can’t sign-up for a SAW account</a:t>
                      </a:r>
                    </a:p>
                    <a:p>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Please watch </a:t>
                      </a:r>
                      <a:r>
                        <a:rPr lang="en-US" sz="1400" dirty="0">
                          <a:hlinkClick r:id="rId6"/>
                        </a:rPr>
                        <a:t>this video</a:t>
                      </a:r>
                      <a:r>
                        <a:rPr lang="en-US" sz="1400" dirty="0"/>
                        <a:t>. If there are still problems, they will need to call our customer service center.</a:t>
                      </a:r>
                    </a:p>
                    <a:p>
                      <a:endParaRPr lang="en-US" sz="1400" dirty="0"/>
                    </a:p>
                  </a:txBody>
                  <a:tcPr/>
                </a:tc>
                <a:extLst>
                  <a:ext uri="{0D108BD9-81ED-4DB2-BD59-A6C34878D82A}">
                    <a16:rowId xmlns:a16="http://schemas.microsoft.com/office/drawing/2014/main" val="2630890848"/>
                  </a:ext>
                </a:extLst>
              </a:tr>
              <a:tr h="6571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I’m an independent contractor, what do I need to do? What documentation will I need to submit?</a:t>
                      </a:r>
                    </a:p>
                    <a:p>
                      <a:endParaRPr lang="en-US" sz="1400" dirty="0"/>
                    </a:p>
                  </a:txBody>
                  <a:tcPr/>
                </a:tc>
                <a:tc>
                  <a:txBody>
                    <a:bodyPr/>
                    <a:lstStyle/>
                    <a:p>
                      <a:r>
                        <a:rPr lang="en-US" sz="1400" dirty="0"/>
                        <a:t>I’m an independent contractor, what do I need to do? What documentation will I need to submit? Go to the </a:t>
                      </a:r>
                      <a:r>
                        <a:rPr lang="en-US" sz="1400" dirty="0">
                          <a:hlinkClick r:id="rId6"/>
                        </a:rPr>
                        <a:t>ESD.WA.GOV </a:t>
                      </a:r>
                      <a:r>
                        <a:rPr lang="en-US" sz="1400" dirty="0"/>
                        <a:t>website where there are instructions on what to do and what you need to be prepared to apply</a:t>
                      </a:r>
                    </a:p>
                    <a:p>
                      <a:endParaRPr lang="en-US" sz="1400" dirty="0"/>
                    </a:p>
                  </a:txBody>
                  <a:tcPr/>
                </a:tc>
                <a:extLst>
                  <a:ext uri="{0D108BD9-81ED-4DB2-BD59-A6C34878D82A}">
                    <a16:rowId xmlns:a16="http://schemas.microsoft.com/office/drawing/2014/main" val="2810658107"/>
                  </a:ext>
                </a:extLst>
              </a:tr>
            </a:tbl>
          </a:graphicData>
        </a:graphic>
      </p:graphicFrame>
    </p:spTree>
    <p:extLst>
      <p:ext uri="{BB962C8B-B14F-4D97-AF65-F5344CB8AC3E}">
        <p14:creationId xmlns:p14="http://schemas.microsoft.com/office/powerpoint/2010/main" val="3170260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48659-4A3B-4BC5-8028-DA4B061E179A}"/>
              </a:ext>
            </a:extLst>
          </p:cNvPr>
          <p:cNvSpPr>
            <a:spLocks noGrp="1"/>
          </p:cNvSpPr>
          <p:nvPr>
            <p:ph type="title"/>
          </p:nvPr>
        </p:nvSpPr>
        <p:spPr>
          <a:xfrm>
            <a:off x="202021" y="753228"/>
            <a:ext cx="10092162" cy="1080938"/>
          </a:xfrm>
        </p:spPr>
        <p:txBody>
          <a:bodyPr>
            <a:normAutofit/>
          </a:bodyPr>
          <a:lstStyle/>
          <a:p>
            <a:r>
              <a:rPr lang="en-US" b="1" dirty="0">
                <a:latin typeface="Grotesque" panose="020B0504020202020204" pitchFamily="34" charset="0"/>
              </a:rPr>
              <a:t>Top issues/questions we receive cont.</a:t>
            </a:r>
          </a:p>
        </p:txBody>
      </p:sp>
      <p:graphicFrame>
        <p:nvGraphicFramePr>
          <p:cNvPr id="4" name="Table 4">
            <a:extLst>
              <a:ext uri="{FF2B5EF4-FFF2-40B4-BE49-F238E27FC236}">
                <a16:creationId xmlns:a16="http://schemas.microsoft.com/office/drawing/2014/main" id="{DD10198D-1662-462B-BD3A-6C041AD4D81E}"/>
              </a:ext>
            </a:extLst>
          </p:cNvPr>
          <p:cNvGraphicFramePr>
            <a:graphicFrameLocks noGrp="1"/>
          </p:cNvGraphicFramePr>
          <p:nvPr>
            <p:extLst>
              <p:ext uri="{D42A27DB-BD31-4B8C-83A1-F6EECF244321}">
                <p14:modId xmlns:p14="http://schemas.microsoft.com/office/powerpoint/2010/main" val="1889459213"/>
              </p:ext>
            </p:extLst>
          </p:nvPr>
        </p:nvGraphicFramePr>
        <p:xfrm>
          <a:off x="123826" y="2001076"/>
          <a:ext cx="11934824" cy="4817292"/>
        </p:xfrm>
        <a:graphic>
          <a:graphicData uri="http://schemas.openxmlformats.org/drawingml/2006/table">
            <a:tbl>
              <a:tblPr firstRow="1" bandRow="1">
                <a:tableStyleId>{5C22544A-7EE6-4342-B048-85BDC9FD1C3A}</a:tableStyleId>
              </a:tblPr>
              <a:tblGrid>
                <a:gridCol w="3224134">
                  <a:extLst>
                    <a:ext uri="{9D8B030D-6E8A-4147-A177-3AD203B41FA5}">
                      <a16:colId xmlns:a16="http://schemas.microsoft.com/office/drawing/2014/main" val="3935908030"/>
                    </a:ext>
                  </a:extLst>
                </a:gridCol>
                <a:gridCol w="8710690">
                  <a:extLst>
                    <a:ext uri="{9D8B030D-6E8A-4147-A177-3AD203B41FA5}">
                      <a16:colId xmlns:a16="http://schemas.microsoft.com/office/drawing/2014/main" val="3298529834"/>
                    </a:ext>
                  </a:extLst>
                </a:gridCol>
              </a:tblGrid>
              <a:tr h="301531">
                <a:tc>
                  <a:txBody>
                    <a:bodyPr/>
                    <a:lstStyle/>
                    <a:p>
                      <a:r>
                        <a:rPr lang="en-US" sz="1400" dirty="0"/>
                        <a:t>Question / Issue</a:t>
                      </a:r>
                    </a:p>
                  </a:txBody>
                  <a:tcPr/>
                </a:tc>
                <a:tc>
                  <a:txBody>
                    <a:bodyPr/>
                    <a:lstStyle/>
                    <a:p>
                      <a:r>
                        <a:rPr lang="en-US" sz="1400" dirty="0"/>
                        <a:t>Answer / Response</a:t>
                      </a:r>
                    </a:p>
                  </a:txBody>
                  <a:tcPr/>
                </a:tc>
                <a:extLst>
                  <a:ext uri="{0D108BD9-81ED-4DB2-BD59-A6C34878D82A}">
                    <a16:rowId xmlns:a16="http://schemas.microsoft.com/office/drawing/2014/main" val="1953410397"/>
                  </a:ext>
                </a:extLst>
              </a:tr>
              <a:tr h="9347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 applied and haven’t heard back. What’s going on?</a:t>
                      </a:r>
                    </a:p>
                    <a:p>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There is very high demand – with 1000% increase in call volumes since the crisis began. They are working hard to meet that demand so please check the status on the website and, if you haven’t heard back in a couple of days, try calling.</a:t>
                      </a:r>
                    </a:p>
                    <a:p>
                      <a:endParaRPr lang="en-US" sz="1400" dirty="0"/>
                    </a:p>
                  </a:txBody>
                  <a:tcPr/>
                </a:tc>
                <a:extLst>
                  <a:ext uri="{0D108BD9-81ED-4DB2-BD59-A6C34878D82A}">
                    <a16:rowId xmlns:a16="http://schemas.microsoft.com/office/drawing/2014/main" val="4294252123"/>
                  </a:ext>
                </a:extLst>
              </a:tr>
              <a:tr h="7236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I’m a gig-worker – what do I do?</a:t>
                      </a:r>
                    </a:p>
                    <a:p>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Go to the </a:t>
                      </a:r>
                      <a:r>
                        <a:rPr lang="en-US" sz="1400" dirty="0">
                          <a:hlinkClick r:id="rId3"/>
                        </a:rPr>
                        <a:t>ESD.WA.GOV </a:t>
                      </a:r>
                      <a:r>
                        <a:rPr lang="en-US" sz="1400" dirty="0"/>
                        <a:t>website where there are instructions on what to do and what you need to be prepared to apply</a:t>
                      </a:r>
                    </a:p>
                    <a:p>
                      <a:endParaRPr lang="en-US" sz="1400" dirty="0"/>
                    </a:p>
                  </a:txBody>
                  <a:tcPr/>
                </a:tc>
                <a:extLst>
                  <a:ext uri="{0D108BD9-81ED-4DB2-BD59-A6C34878D82A}">
                    <a16:rowId xmlns:a16="http://schemas.microsoft.com/office/drawing/2014/main" val="3876812688"/>
                  </a:ext>
                </a:extLst>
              </a:tr>
              <a:tr h="13568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I’m already on UI – am I eligible for the new benefits? Do I need to do anything to access them.</a:t>
                      </a:r>
                    </a:p>
                    <a:p>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Yes – the Federal CARES act includes an additional $600/week through the end of July and 13 additional weeks of benefits. Anyone on unemployment benefits will be eligible for those additional benefits. You do not need to do anything for the $600 but will need to add the 13 weeks to your existing benefits. An email will be going out to existing UI recipients to explain the action they will need to take to access those 13 additional weeks. Please see the website for more information. </a:t>
                      </a:r>
                    </a:p>
                    <a:p>
                      <a:endParaRPr lang="en-US" sz="1400" dirty="0"/>
                    </a:p>
                  </a:txBody>
                  <a:tcPr/>
                </a:tc>
                <a:extLst>
                  <a:ext uri="{0D108BD9-81ED-4DB2-BD59-A6C34878D82A}">
                    <a16:rowId xmlns:a16="http://schemas.microsoft.com/office/drawing/2014/main" val="753475229"/>
                  </a:ext>
                </a:extLst>
              </a:tr>
              <a:tr h="5196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How long will it take when I’m approved to get my money?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It is taking 7-10 days – especially since we waived the waiting week</a:t>
                      </a:r>
                    </a:p>
                  </a:txBody>
                  <a:tcPr/>
                </a:tc>
                <a:extLst>
                  <a:ext uri="{0D108BD9-81ED-4DB2-BD59-A6C34878D82A}">
                    <a16:rowId xmlns:a16="http://schemas.microsoft.com/office/drawing/2014/main" val="2630890848"/>
                  </a:ext>
                </a:extLst>
              </a:tr>
              <a:tr h="9347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 was approved and got my first amount of money, but haven’t since? What’s up with that? </a:t>
                      </a:r>
                    </a:p>
                    <a:p>
                      <a:endParaRPr lang="en-US" sz="1400" dirty="0"/>
                    </a:p>
                  </a:txBody>
                  <a:tcPr/>
                </a:tc>
                <a:tc>
                  <a:txBody>
                    <a:bodyPr/>
                    <a:lstStyle/>
                    <a:p>
                      <a:r>
                        <a:rPr lang="en-US" sz="1400" dirty="0"/>
                        <a:t>Once approved, Unemployment Benefits recipients need to file weekly claims</a:t>
                      </a:r>
                    </a:p>
                  </a:txBody>
                  <a:tcPr/>
                </a:tc>
                <a:extLst>
                  <a:ext uri="{0D108BD9-81ED-4DB2-BD59-A6C34878D82A}">
                    <a16:rowId xmlns:a16="http://schemas.microsoft.com/office/drawing/2014/main" val="2810658107"/>
                  </a:ext>
                </a:extLst>
              </a:tr>
            </a:tbl>
          </a:graphicData>
        </a:graphic>
      </p:graphicFrame>
    </p:spTree>
    <p:extLst>
      <p:ext uri="{BB962C8B-B14F-4D97-AF65-F5344CB8AC3E}">
        <p14:creationId xmlns:p14="http://schemas.microsoft.com/office/powerpoint/2010/main" val="3180820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49DC7-13A5-4EFA-A4B1-6BB0C7F4FC14}"/>
              </a:ext>
            </a:extLst>
          </p:cNvPr>
          <p:cNvSpPr>
            <a:spLocks noGrp="1"/>
          </p:cNvSpPr>
          <p:nvPr>
            <p:ph type="title"/>
          </p:nvPr>
        </p:nvSpPr>
        <p:spPr>
          <a:xfrm>
            <a:off x="276447" y="753228"/>
            <a:ext cx="10017736" cy="1080938"/>
          </a:xfrm>
        </p:spPr>
        <p:txBody>
          <a:bodyPr>
            <a:normAutofit/>
          </a:bodyPr>
          <a:lstStyle/>
          <a:p>
            <a:r>
              <a:rPr lang="en-US" b="1" dirty="0">
                <a:latin typeface="Grotesque" panose="020B0504020202020204" pitchFamily="34" charset="0"/>
              </a:rPr>
              <a:t>Independent contractors/self-employed</a:t>
            </a:r>
          </a:p>
        </p:txBody>
      </p:sp>
      <p:sp>
        <p:nvSpPr>
          <p:cNvPr id="3" name="Content Placeholder 2">
            <a:extLst>
              <a:ext uri="{FF2B5EF4-FFF2-40B4-BE49-F238E27FC236}">
                <a16:creationId xmlns:a16="http://schemas.microsoft.com/office/drawing/2014/main" id="{395ECFAD-D0BC-42CE-B73F-E38ECC087063}"/>
              </a:ext>
            </a:extLst>
          </p:cNvPr>
          <p:cNvSpPr>
            <a:spLocks noGrp="1"/>
          </p:cNvSpPr>
          <p:nvPr>
            <p:ph idx="1"/>
          </p:nvPr>
        </p:nvSpPr>
        <p:spPr>
          <a:xfrm>
            <a:off x="116958" y="2314575"/>
            <a:ext cx="11802139" cy="4178299"/>
          </a:xfrm>
        </p:spPr>
        <p:txBody>
          <a:bodyPr>
            <a:normAutofit fontScale="77500" lnSpcReduction="20000"/>
          </a:bodyPr>
          <a:lstStyle/>
          <a:p>
            <a:r>
              <a:rPr lang="en-US" dirty="0">
                <a:solidFill>
                  <a:schemeClr val="accent2"/>
                </a:solidFill>
              </a:rPr>
              <a:t>The federal CARES Act expands unemployment benefits to those otherwise not eligible and who have been impacted by COVID-19</a:t>
            </a:r>
          </a:p>
          <a:p>
            <a:r>
              <a:rPr lang="en-US" dirty="0">
                <a:solidFill>
                  <a:schemeClr val="accent2"/>
                </a:solidFill>
              </a:rPr>
              <a:t>This may include independent contractors and self-employed workers</a:t>
            </a:r>
          </a:p>
          <a:p>
            <a:r>
              <a:rPr lang="en-US" dirty="0">
                <a:solidFill>
                  <a:schemeClr val="accent2"/>
                </a:solidFill>
              </a:rPr>
              <a:t>When they apply, they will need to submit wage documentation for the past year</a:t>
            </a:r>
          </a:p>
          <a:p>
            <a:r>
              <a:rPr lang="en-US" dirty="0">
                <a:solidFill>
                  <a:schemeClr val="accent2"/>
                </a:solidFill>
              </a:rPr>
              <a:t>We will post very specific instructions on </a:t>
            </a:r>
            <a:r>
              <a:rPr lang="en-US" dirty="0">
                <a:solidFill>
                  <a:schemeClr val="accent2"/>
                </a:solidFill>
                <a:hlinkClick r:id="rId2"/>
              </a:rPr>
              <a:t>ESD.WA.GOV </a:t>
            </a:r>
            <a:r>
              <a:rPr lang="en-US" dirty="0">
                <a:solidFill>
                  <a:schemeClr val="accent2"/>
                </a:solidFill>
              </a:rPr>
              <a:t>for what they should do</a:t>
            </a:r>
          </a:p>
          <a:p>
            <a:r>
              <a:rPr lang="en-US" dirty="0">
                <a:solidFill>
                  <a:schemeClr val="accent2"/>
                </a:solidFill>
              </a:rPr>
              <a:t>To get them their benefits as quickly as possible AND, at the same time, protect taxpayers from fraud, we will pay them right away the minimum weekly benefit amount designated from the federal CARES Act for this expanded unemployment assistance ($235) plus the extra weekly $600 also designated from the federal CARES Act. In other words – they will receive $835 per week until we verify their wage documentation. When verified, we will pay them the full weekly benefit amount for which they’re eligible – including any retroactive payments to the date of their eligibility. </a:t>
            </a:r>
          </a:p>
          <a:p>
            <a:r>
              <a:rPr lang="en-US" dirty="0">
                <a:solidFill>
                  <a:schemeClr val="accent2"/>
                </a:solidFill>
              </a:rPr>
              <a:t>They can speed up that wage verification process by having their documentation ready before applying. We will have suggestions on document types in our instructions, but to give you an idea, the best forms include:</a:t>
            </a:r>
          </a:p>
          <a:p>
            <a:pPr lvl="1"/>
            <a:r>
              <a:rPr lang="en-US" dirty="0">
                <a:solidFill>
                  <a:schemeClr val="accent2"/>
                </a:solidFill>
              </a:rPr>
              <a:t>2019 tax filing</a:t>
            </a:r>
          </a:p>
          <a:p>
            <a:pPr lvl="1"/>
            <a:r>
              <a:rPr lang="en-US" dirty="0">
                <a:solidFill>
                  <a:schemeClr val="accent2"/>
                </a:solidFill>
              </a:rPr>
              <a:t>1099 forms</a:t>
            </a:r>
          </a:p>
          <a:p>
            <a:pPr lvl="1"/>
            <a:r>
              <a:rPr lang="en-US" dirty="0">
                <a:solidFill>
                  <a:schemeClr val="accent2"/>
                </a:solidFill>
              </a:rPr>
              <a:t>Other formal tax documentation</a:t>
            </a:r>
          </a:p>
        </p:txBody>
      </p:sp>
    </p:spTree>
    <p:extLst>
      <p:ext uri="{BB962C8B-B14F-4D97-AF65-F5344CB8AC3E}">
        <p14:creationId xmlns:p14="http://schemas.microsoft.com/office/powerpoint/2010/main" val="3674596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72D14F1-A475-4B04-A6C9-2ACCACFF089E}"/>
              </a:ext>
            </a:extLst>
          </p:cNvPr>
          <p:cNvSpPr>
            <a:spLocks noGrp="1"/>
          </p:cNvSpPr>
          <p:nvPr>
            <p:ph type="title"/>
          </p:nvPr>
        </p:nvSpPr>
        <p:spPr>
          <a:xfrm>
            <a:off x="180753" y="753228"/>
            <a:ext cx="9613861" cy="1080938"/>
          </a:xfrm>
        </p:spPr>
        <p:txBody>
          <a:bodyPr>
            <a:noAutofit/>
          </a:bodyPr>
          <a:lstStyle/>
          <a:p>
            <a:r>
              <a:rPr lang="en-US" b="1" dirty="0">
                <a:latin typeface="Grotesque" panose="020B0504020202020204" pitchFamily="34" charset="0"/>
              </a:rPr>
              <a:t>Emerging issues and mitigations</a:t>
            </a:r>
          </a:p>
        </p:txBody>
      </p:sp>
      <p:sp>
        <p:nvSpPr>
          <p:cNvPr id="5" name="Content Placeholder 4">
            <a:extLst>
              <a:ext uri="{FF2B5EF4-FFF2-40B4-BE49-F238E27FC236}">
                <a16:creationId xmlns:a16="http://schemas.microsoft.com/office/drawing/2014/main" id="{DE46C1BF-747A-4389-9ED8-8B4735967B9C}"/>
              </a:ext>
            </a:extLst>
          </p:cNvPr>
          <p:cNvSpPr>
            <a:spLocks noGrp="1"/>
          </p:cNvSpPr>
          <p:nvPr>
            <p:ph idx="1"/>
          </p:nvPr>
        </p:nvSpPr>
        <p:spPr>
          <a:xfrm>
            <a:off x="180753" y="2137144"/>
            <a:ext cx="11780875" cy="4355730"/>
          </a:xfrm>
        </p:spPr>
        <p:txBody>
          <a:bodyPr>
            <a:normAutofit fontScale="85000" lnSpcReduction="20000"/>
          </a:bodyPr>
          <a:lstStyle/>
          <a:p>
            <a:r>
              <a:rPr lang="en-US" sz="2000" dirty="0">
                <a:solidFill>
                  <a:schemeClr val="accent2"/>
                </a:solidFill>
              </a:rPr>
              <a:t>For independent contractors/self-employed workers, the initial weekly benefit amount they will be paid may be different from what the calculator showed and what they expect</a:t>
            </a:r>
          </a:p>
          <a:p>
            <a:pPr lvl="1"/>
            <a:r>
              <a:rPr lang="en-US" sz="1600" dirty="0">
                <a:solidFill>
                  <a:schemeClr val="accent2"/>
                </a:solidFill>
              </a:rPr>
              <a:t>To get them their benefits as quickly as possible AND, at the same time, protect taxpayers from fraud, we will pay them right away a minimum weekly benefit amount plus the $600. As soon as their wage documents are verified, we will pay them the full weekly benefit amount for which they’re eligible – including any retroactive payments to the date of their eligibility. </a:t>
            </a:r>
          </a:p>
          <a:p>
            <a:pPr lvl="1"/>
            <a:r>
              <a:rPr lang="en-US" sz="1600" dirty="0">
                <a:solidFill>
                  <a:schemeClr val="accent2"/>
                </a:solidFill>
              </a:rPr>
              <a:t>We are both increasing staff as well as using staff time from across ESD for the first two weeks to address the surge of demand for wage verification that we’ll need</a:t>
            </a:r>
          </a:p>
          <a:p>
            <a:r>
              <a:rPr lang="en-US" sz="2000" dirty="0">
                <a:solidFill>
                  <a:schemeClr val="accent2"/>
                </a:solidFill>
              </a:rPr>
              <a:t>High demand may still cause performance issues on our phones, in our account sign-up system and through our online application</a:t>
            </a:r>
          </a:p>
          <a:p>
            <a:pPr lvl="1"/>
            <a:r>
              <a:rPr lang="en-US" sz="1600" dirty="0">
                <a:solidFill>
                  <a:schemeClr val="accent2"/>
                </a:solidFill>
              </a:rPr>
              <a:t>We have made our website instructions and Q&amp;A much more robust and are trying to route all questions first to our website so we can reserve phones for claimant issues</a:t>
            </a:r>
          </a:p>
          <a:p>
            <a:pPr lvl="1"/>
            <a:r>
              <a:rPr lang="en-US" sz="1600" dirty="0">
                <a:solidFill>
                  <a:schemeClr val="accent2"/>
                </a:solidFill>
              </a:rPr>
              <a:t>We have increased our staffing levels for customer service to over 500 this week and 1000 next week</a:t>
            </a:r>
          </a:p>
          <a:p>
            <a:pPr lvl="1"/>
            <a:r>
              <a:rPr lang="en-US" sz="1600" dirty="0">
                <a:solidFill>
                  <a:schemeClr val="accent2"/>
                </a:solidFill>
              </a:rPr>
              <a:t>We have increased our bandwidth and server capacity </a:t>
            </a:r>
          </a:p>
          <a:p>
            <a:r>
              <a:rPr lang="en-US" sz="2000" dirty="0">
                <a:solidFill>
                  <a:schemeClr val="accent2"/>
                </a:solidFill>
              </a:rPr>
              <a:t>Especially with the new laws, the application is still complex </a:t>
            </a:r>
          </a:p>
          <a:p>
            <a:pPr lvl="1"/>
            <a:r>
              <a:rPr lang="en-US" sz="1600" dirty="0">
                <a:solidFill>
                  <a:schemeClr val="accent2"/>
                </a:solidFill>
              </a:rPr>
              <a:t>We have posted extensive instructions. People should use them. There are many scenarios laid out that should address the majority of situations. If their questions are still not answered, they should call.</a:t>
            </a:r>
          </a:p>
          <a:p>
            <a:r>
              <a:rPr lang="en-US" sz="2000" dirty="0">
                <a:solidFill>
                  <a:schemeClr val="accent2"/>
                </a:solidFill>
              </a:rPr>
              <a:t>It is going to be a 2 step process to apply for the expanded unemployment assistance. To make these new benefits available quickly, it builds on our existing system. Therefore, we first gauge regular eligibility and then, if not eligible, invite them to apply for the expanded benefits. </a:t>
            </a:r>
          </a:p>
          <a:p>
            <a:pPr lvl="1"/>
            <a:r>
              <a:rPr lang="en-US" sz="1600" dirty="0">
                <a:solidFill>
                  <a:schemeClr val="accent2"/>
                </a:solidFill>
              </a:rPr>
              <a:t>We have posted extensive instructions. People should use them. There are many scenarios laid out that should address the majority of situations. If their questions are still not answered, they should call.</a:t>
            </a:r>
          </a:p>
          <a:p>
            <a:endParaRPr lang="en-US" sz="2000" dirty="0"/>
          </a:p>
          <a:p>
            <a:endParaRPr lang="en-US" sz="2000" dirty="0"/>
          </a:p>
          <a:p>
            <a:endParaRPr lang="en-US" sz="2000" dirty="0"/>
          </a:p>
        </p:txBody>
      </p:sp>
    </p:spTree>
    <p:extLst>
      <p:ext uri="{BB962C8B-B14F-4D97-AF65-F5344CB8AC3E}">
        <p14:creationId xmlns:p14="http://schemas.microsoft.com/office/powerpoint/2010/main" val="3951444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1993A24-A90D-454B-983D-B41765797636}"/>
              </a:ext>
            </a:extLst>
          </p:cNvPr>
          <p:cNvSpPr>
            <a:spLocks noGrp="1"/>
          </p:cNvSpPr>
          <p:nvPr>
            <p:ph type="ctrTitle"/>
          </p:nvPr>
        </p:nvSpPr>
        <p:spPr>
          <a:xfrm>
            <a:off x="248759" y="2966482"/>
            <a:ext cx="8586897" cy="858199"/>
          </a:xfrm>
        </p:spPr>
        <p:txBody>
          <a:bodyPr anchor="b">
            <a:normAutofit/>
          </a:bodyPr>
          <a:lstStyle/>
          <a:p>
            <a:r>
              <a:rPr lang="en-US" sz="3600" b="1" dirty="0">
                <a:latin typeface="Grotesque" panose="020B0504020202020204" pitchFamily="34" charset="0"/>
              </a:rPr>
              <a:t>Email templates</a:t>
            </a:r>
          </a:p>
        </p:txBody>
      </p:sp>
    </p:spTree>
    <p:extLst>
      <p:ext uri="{BB962C8B-B14F-4D97-AF65-F5344CB8AC3E}">
        <p14:creationId xmlns:p14="http://schemas.microsoft.com/office/powerpoint/2010/main" val="1835606756"/>
      </p:ext>
    </p:extLst>
  </p:cSld>
  <p:clrMapOvr>
    <a:masterClrMapping/>
  </p:clrMapOvr>
</p:sld>
</file>

<file path=ppt/theme/theme1.xml><?xml version="1.0" encoding="utf-8"?>
<a:theme xmlns:a="http://schemas.openxmlformats.org/drawingml/2006/main" name="Theme_ESDnew">
  <a:themeElements>
    <a:clrScheme name="ESD New colors">
      <a:dk1>
        <a:srgbClr val="333333"/>
      </a:dk1>
      <a:lt1>
        <a:srgbClr val="FFFFFF"/>
      </a:lt1>
      <a:dk2>
        <a:srgbClr val="666666"/>
      </a:dk2>
      <a:lt2>
        <a:srgbClr val="CCCCCC"/>
      </a:lt2>
      <a:accent1>
        <a:srgbClr val="34A2D2"/>
      </a:accent1>
      <a:accent2>
        <a:srgbClr val="0D3455"/>
      </a:accent2>
      <a:accent3>
        <a:srgbClr val="A24600"/>
      </a:accent3>
      <a:accent4>
        <a:srgbClr val="086470"/>
      </a:accent4>
      <a:accent5>
        <a:srgbClr val="669933"/>
      </a:accent5>
      <a:accent6>
        <a:srgbClr val="C9E7B1"/>
      </a:accent6>
      <a:hlink>
        <a:srgbClr val="32A3D3"/>
      </a:hlink>
      <a:folHlink>
        <a:srgbClr val="363064"/>
      </a:folHlink>
    </a:clrScheme>
    <a:fontScheme name="ESD NEW">
      <a:majorFont>
        <a:latin typeface="Century Gothic"/>
        <a:ea typeface=""/>
        <a:cs typeface=""/>
      </a:majorFont>
      <a:minorFont>
        <a:latin typeface="Calibri"/>
        <a:ea typeface=""/>
        <a:cs typeface=""/>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Theme_ESDnew" id="{E28D2FAD-31A1-449D-98C4-B3916E6A18CF}" vid="{F3993A36-1CDE-4C1E-8A3E-05AB6F7BB3B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Theme_ESDnew</Template>
  <TotalTime>519</TotalTime>
  <Words>2373</Words>
  <Application>Microsoft Office PowerPoint</Application>
  <PresentationFormat>Widescreen</PresentationFormat>
  <Paragraphs>155</Paragraphs>
  <Slides>18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Century Gothic</vt:lpstr>
      <vt:lpstr>Grotesque</vt:lpstr>
      <vt:lpstr>Wingdings</vt:lpstr>
      <vt:lpstr>Theme_ESDnew</vt:lpstr>
      <vt:lpstr>COVID-19:  Partner Toolkit</vt:lpstr>
      <vt:lpstr>Objective &amp; Key Message</vt:lpstr>
      <vt:lpstr>Key tools to share</vt:lpstr>
      <vt:lpstr>Key Issues and Q&amp;A</vt:lpstr>
      <vt:lpstr>Top questions/issues we receive</vt:lpstr>
      <vt:lpstr>Top issues/questions we receive cont.</vt:lpstr>
      <vt:lpstr>Independent contractors/self-employed</vt:lpstr>
      <vt:lpstr>Emerging issues and mitigations</vt:lpstr>
      <vt:lpstr>Email templates</vt:lpstr>
      <vt:lpstr>Email templates: general/proactive</vt:lpstr>
      <vt:lpstr>Email templates: 1099s </vt:lpstr>
      <vt:lpstr>Email template: can’t get through</vt:lpstr>
      <vt:lpstr>Email template: specific claim needs</vt:lpstr>
      <vt:lpstr>Social media and graphics</vt:lpstr>
      <vt:lpstr>Social media suggestions for the week of 4/12</vt:lpstr>
      <vt:lpstr>Images to promote in social channels</vt:lpstr>
      <vt:lpstr>PowerPoint Presentation</vt:lpstr>
      <vt:lpstr>Weekly Benefit Amounts w/the Federal CARES act + $600</vt:lpstr>
    </vt:vector>
  </TitlesOfParts>
  <Company>ESD - State Of Washington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Young, Kira (ESD)</dc:creator>
  <cp:lastModifiedBy>Sybill Hyppolite</cp:lastModifiedBy>
  <cp:revision>36</cp:revision>
  <dcterms:created xsi:type="dcterms:W3CDTF">2018-04-10T23:36:17Z</dcterms:created>
  <dcterms:modified xsi:type="dcterms:W3CDTF">2020-04-17T03:48:00Z</dcterms:modified>
</cp:coreProperties>
</file>